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5" r:id="rId1"/>
  </p:sldMasterIdLst>
  <p:notesMasterIdLst>
    <p:notesMasterId r:id="rId39"/>
  </p:notesMasterIdLst>
  <p:sldIdLst>
    <p:sldId id="256" r:id="rId2"/>
    <p:sldId id="257" r:id="rId3"/>
    <p:sldId id="258" r:id="rId4"/>
    <p:sldId id="279" r:id="rId5"/>
    <p:sldId id="278" r:id="rId6"/>
    <p:sldId id="280" r:id="rId7"/>
    <p:sldId id="281" r:id="rId8"/>
    <p:sldId id="282" r:id="rId9"/>
    <p:sldId id="259" r:id="rId10"/>
    <p:sldId id="263" r:id="rId11"/>
    <p:sldId id="260" r:id="rId12"/>
    <p:sldId id="261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5" r:id="rId24"/>
    <p:sldId id="274" r:id="rId25"/>
    <p:sldId id="276" r:id="rId26"/>
    <p:sldId id="277" r:id="rId27"/>
    <p:sldId id="284" r:id="rId28"/>
    <p:sldId id="285" r:id="rId29"/>
    <p:sldId id="286" r:id="rId30"/>
    <p:sldId id="287" r:id="rId31"/>
    <p:sldId id="290" r:id="rId32"/>
    <p:sldId id="291" r:id="rId33"/>
    <p:sldId id="288" r:id="rId34"/>
    <p:sldId id="289" r:id="rId35"/>
    <p:sldId id="292" r:id="rId36"/>
    <p:sldId id="293" r:id="rId37"/>
    <p:sldId id="283" r:id="rId3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162" autoAdjust="0"/>
    <p:restoredTop sz="92710" autoAdjust="0"/>
  </p:normalViewPr>
  <p:slideViewPr>
    <p:cSldViewPr snapToGrid="0">
      <p:cViewPr varScale="1">
        <p:scale>
          <a:sx n="66" d="100"/>
          <a:sy n="66" d="100"/>
        </p:scale>
        <p:origin x="97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AF2050-F4A5-41B1-8B2F-CEB940469450}" type="datetimeFigureOut">
              <a:rPr lang="pt-BR" smtClean="0"/>
              <a:t>01/04/2025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F08706-877A-4C08-9971-45F2131156D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883603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GitHub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docs.github.com/" TargetMode="External"/><Relationship Id="rId4" Type="http://schemas.openxmlformats.org/officeDocument/2006/relationships/hyperlink" Target="https://github.blog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GitHub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docs.github.com/" TargetMode="External"/><Relationship Id="rId4" Type="http://schemas.openxmlformats.org/officeDocument/2006/relationships/hyperlink" Target="https://github.blog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GitHub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docs.github.com/" TargetMode="External"/><Relationship Id="rId4" Type="http://schemas.openxmlformats.org/officeDocument/2006/relationships/hyperlink" Target="https://github.blog/" TargetMode="Externa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Qual o conhecimento de </a:t>
            </a:r>
            <a:r>
              <a:rPr lang="pt-BR" dirty="0" err="1"/>
              <a:t>vcs</a:t>
            </a:r>
            <a:r>
              <a:rPr lang="pt-BR" dirty="0"/>
              <a:t> em GIT e GIT-HUB?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F08706-877A-4C08-9971-45F2131156D8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88914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AEFFAA-936A-CD20-111A-FC3BC0E77A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7E6D3ADF-BDDA-BE1C-BF11-666A6D2DD85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B59ADFD7-97D5-BE2F-61D1-47E743D1FC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018B2E1B-B0DD-4C4B-8BAA-5F356988328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F08706-877A-4C08-9971-45F2131156D8}" type="slidenum">
              <a:rPr lang="pt-BR" smtClean="0"/>
              <a:t>32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9483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CCAF45-98BC-49FA-B7EA-C3264BDBE0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336FEE0C-37C4-E2D0-2D2D-FE96874527A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171092CB-4BC5-C4EB-E57E-3D3DA878EE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01F1C362-043D-E8D8-2181-244EB5A00E6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F08706-877A-4C08-9971-45F2131156D8}" type="slidenum">
              <a:rPr lang="pt-BR" smtClean="0"/>
              <a:t>34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411719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D32EEC-2DF0-619A-D071-CCB66B0381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253146E3-8B2B-DDA3-42A7-75F67CC5EE0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905CEC55-5D60-2394-41B7-07CBC344B5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E45ABA1-3949-67BB-D43A-30ADE5F1E72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F08706-877A-4C08-9971-45F2131156D8}" type="slidenum">
              <a:rPr lang="pt-BR" smtClean="0"/>
              <a:t>36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647051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F08706-877A-4C08-9971-45F2131156D8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551135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None/>
            </a:pPr>
            <a:r>
              <a:rPr lang="pt-BR" b="0" i="0" dirty="0">
                <a:solidFill>
                  <a:srgbClr val="FFFFFF"/>
                </a:solidFill>
                <a:effectLst/>
                <a:latin typeface="-apple-system"/>
              </a:rPr>
              <a:t>O GitHub é uma plataforma de hospedagem de código-fonte e controle de versão com o uso do </a:t>
            </a:r>
            <a:r>
              <a:rPr lang="pt-BR" b="0" i="0" dirty="0" err="1">
                <a:solidFill>
                  <a:srgbClr val="FFFFFF"/>
                </a:solidFill>
                <a:effectLst/>
                <a:latin typeface="-apple-system"/>
              </a:rPr>
              <a:t>Git</a:t>
            </a:r>
            <a:r>
              <a:rPr lang="pt-BR" b="0" i="0" dirty="0">
                <a:solidFill>
                  <a:srgbClr val="FFFFFF"/>
                </a:solidFill>
                <a:effectLst/>
                <a:latin typeface="-apple-system"/>
              </a:rPr>
              <a:t>. Ele oferece funcionalidades de colaboração, como </a:t>
            </a:r>
            <a:r>
              <a:rPr lang="pt-BR" b="0" i="0" dirty="0" err="1">
                <a:solidFill>
                  <a:srgbClr val="FFFFFF"/>
                </a:solidFill>
                <a:effectLst/>
                <a:latin typeface="-apple-system"/>
              </a:rPr>
              <a:t>pull</a:t>
            </a:r>
            <a:r>
              <a:rPr lang="pt-BR" b="0" i="0" dirty="0">
                <a:solidFill>
                  <a:srgbClr val="FFFFFF"/>
                </a:solidFill>
                <a:effectLst/>
                <a:latin typeface="-apple-system"/>
              </a:rPr>
              <a:t> </a:t>
            </a:r>
            <a:r>
              <a:rPr lang="pt-BR" b="0" i="0" dirty="0" err="1">
                <a:solidFill>
                  <a:srgbClr val="FFFFFF"/>
                </a:solidFill>
                <a:effectLst/>
                <a:latin typeface="-apple-system"/>
              </a:rPr>
              <a:t>requests</a:t>
            </a:r>
            <a:r>
              <a:rPr lang="pt-BR" b="0" i="0" dirty="0">
                <a:solidFill>
                  <a:srgbClr val="FFFFFF"/>
                </a:solidFill>
                <a:effectLst/>
                <a:latin typeface="-apple-system"/>
              </a:rPr>
              <a:t>, </a:t>
            </a:r>
            <a:r>
              <a:rPr lang="pt-BR" b="0" i="0" dirty="0" err="1">
                <a:solidFill>
                  <a:srgbClr val="FFFFFF"/>
                </a:solidFill>
                <a:effectLst/>
                <a:latin typeface="-apple-system"/>
              </a:rPr>
              <a:t>issues</a:t>
            </a:r>
            <a:r>
              <a:rPr lang="pt-BR" b="0" i="0" dirty="0">
                <a:solidFill>
                  <a:srgbClr val="FFFFFF"/>
                </a:solidFill>
                <a:effectLst/>
                <a:latin typeface="-apple-system"/>
              </a:rPr>
              <a:t>, e wikis, além de integração contínua e entrega contínua (CI/CD). Aqui está um resumo da história do GitHub:</a:t>
            </a:r>
          </a:p>
          <a:p>
            <a:pPr algn="l">
              <a:buNone/>
            </a:pPr>
            <a:r>
              <a:rPr lang="pt-BR" b="1" i="0" dirty="0">
                <a:solidFill>
                  <a:srgbClr val="FFFFFF"/>
                </a:solidFill>
                <a:effectLst/>
                <a:latin typeface="-apple-system"/>
              </a:rPr>
              <a:t>Fundação e Crescimento Inicial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rgbClr val="FFFFFF"/>
                </a:solidFill>
                <a:effectLst/>
                <a:latin typeface="-apple-system"/>
              </a:rPr>
              <a:t>A primeira versão do site foi lançada em abril de 2008.</a:t>
            </a:r>
          </a:p>
          <a:p>
            <a:r>
              <a:rPr lang="pt-BR" dirty="0"/>
              <a:t>2008:</a:t>
            </a:r>
            <a:endParaRPr lang="pt-BR" b="0" i="0" dirty="0">
              <a:solidFill>
                <a:srgbClr val="FFFFFF"/>
              </a:solidFill>
              <a:effectLst/>
              <a:latin typeface="-apple-system"/>
            </a:endParaRPr>
          </a:p>
          <a:p>
            <a:pPr algn="l">
              <a:buNone/>
            </a:pPr>
            <a:r>
              <a:rPr lang="pt-BR" b="1" i="0" dirty="0">
                <a:solidFill>
                  <a:srgbClr val="FFFFFF"/>
                </a:solidFill>
                <a:effectLst/>
                <a:latin typeface="-apple-system"/>
              </a:rPr>
              <a:t>Aquisições e Crescimento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1" i="0" dirty="0">
                <a:solidFill>
                  <a:srgbClr val="FFFFFF"/>
                </a:solidFill>
                <a:effectLst/>
                <a:latin typeface="-apple-system"/>
              </a:rPr>
              <a:t>2014</a:t>
            </a:r>
            <a:r>
              <a:rPr lang="pt-BR" b="0" i="0" dirty="0">
                <a:solidFill>
                  <a:srgbClr val="FFFFFF"/>
                </a:solidFill>
                <a:effectLst/>
                <a:latin typeface="-apple-system"/>
              </a:rPr>
              <a:t>: GitHub levantou US$ 250 milhões em financiamento de investidores como </a:t>
            </a:r>
            <a:r>
              <a:rPr lang="pt-BR" b="0" i="0" dirty="0" err="1">
                <a:solidFill>
                  <a:srgbClr val="FFFFFF"/>
                </a:solidFill>
                <a:effectLst/>
                <a:latin typeface="-apple-system"/>
              </a:rPr>
              <a:t>Andreessen</a:t>
            </a:r>
            <a:r>
              <a:rPr lang="pt-BR" b="0" i="0" dirty="0">
                <a:solidFill>
                  <a:srgbClr val="FFFFFF"/>
                </a:solidFill>
                <a:effectLst/>
                <a:latin typeface="-apple-system"/>
              </a:rPr>
              <a:t> Horowitz, valorizando a empresa em US$ 2 bilhões.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1" i="0" dirty="0">
                <a:solidFill>
                  <a:srgbClr val="FFFFFF"/>
                </a:solidFill>
                <a:effectLst/>
                <a:latin typeface="-apple-system"/>
              </a:rPr>
              <a:t>2015</a:t>
            </a:r>
            <a:r>
              <a:rPr lang="pt-BR" b="0" i="0" dirty="0">
                <a:solidFill>
                  <a:srgbClr val="FFFFFF"/>
                </a:solidFill>
                <a:effectLst/>
                <a:latin typeface="-apple-system"/>
              </a:rPr>
              <a:t>: GitHub alcançou 10 milhões de usuários registrados.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1" i="0" dirty="0">
                <a:solidFill>
                  <a:srgbClr val="FFFFFF"/>
                </a:solidFill>
                <a:effectLst/>
                <a:latin typeface="-apple-system"/>
              </a:rPr>
              <a:t>2016</a:t>
            </a:r>
            <a:r>
              <a:rPr lang="pt-BR" b="0" i="0" dirty="0">
                <a:solidFill>
                  <a:srgbClr val="FFFFFF"/>
                </a:solidFill>
                <a:effectLst/>
                <a:latin typeface="-apple-system"/>
              </a:rPr>
              <a:t>: GitHub lançou novas funcionalidades como o GitHub </a:t>
            </a:r>
            <a:r>
              <a:rPr lang="pt-BR" b="0" i="0" dirty="0" err="1">
                <a:solidFill>
                  <a:srgbClr val="FFFFFF"/>
                </a:solidFill>
                <a:effectLst/>
                <a:latin typeface="-apple-system"/>
              </a:rPr>
              <a:t>Projects</a:t>
            </a:r>
            <a:r>
              <a:rPr lang="pt-BR" b="0" i="0" dirty="0">
                <a:solidFill>
                  <a:srgbClr val="FFFFFF"/>
                </a:solidFill>
                <a:effectLst/>
                <a:latin typeface="-apple-system"/>
              </a:rPr>
              <a:t>, que adicionou funcionalidades de gerenciamento de projetos.</a:t>
            </a:r>
          </a:p>
          <a:p>
            <a:pPr algn="l">
              <a:buNone/>
            </a:pPr>
            <a:r>
              <a:rPr lang="pt-BR" b="1" i="0" dirty="0">
                <a:solidFill>
                  <a:srgbClr val="FFFFFF"/>
                </a:solidFill>
                <a:effectLst/>
                <a:latin typeface="-apple-system"/>
              </a:rPr>
              <a:t>Aquisição pela Microsoft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1" i="0" dirty="0">
                <a:solidFill>
                  <a:srgbClr val="FFFFFF"/>
                </a:solidFill>
                <a:effectLst/>
                <a:latin typeface="-apple-system"/>
              </a:rPr>
              <a:t>2018</a:t>
            </a:r>
            <a:r>
              <a:rPr lang="pt-BR" b="0" i="0" dirty="0">
                <a:solidFill>
                  <a:srgbClr val="FFFFFF"/>
                </a:solidFill>
                <a:effectLst/>
                <a:latin typeface="-apple-system"/>
              </a:rPr>
              <a:t>: Microsoft anunciou a aquisição do GitHub por US$ 7,5 bilhões em ações. A aquisição foi concluída em outubro de 2018, com Nat Friedman, </a:t>
            </a:r>
            <a:r>
              <a:rPr lang="pt-BR" b="0" i="0" dirty="0" err="1">
                <a:solidFill>
                  <a:srgbClr val="FFFFFF"/>
                </a:solidFill>
                <a:effectLst/>
                <a:latin typeface="-apple-system"/>
              </a:rPr>
              <a:t>ex-CEO</a:t>
            </a:r>
            <a:r>
              <a:rPr lang="pt-BR" b="0" i="0" dirty="0">
                <a:solidFill>
                  <a:srgbClr val="FFFFFF"/>
                </a:solidFill>
                <a:effectLst/>
                <a:latin typeface="-apple-system"/>
              </a:rPr>
              <a:t> da </a:t>
            </a:r>
            <a:r>
              <a:rPr lang="pt-BR" b="0" i="0" dirty="0" err="1">
                <a:solidFill>
                  <a:srgbClr val="FFFFFF"/>
                </a:solidFill>
                <a:effectLst/>
                <a:latin typeface="-apple-system"/>
              </a:rPr>
              <a:t>Xamarin</a:t>
            </a:r>
            <a:r>
              <a:rPr lang="pt-BR" b="0" i="0" dirty="0">
                <a:solidFill>
                  <a:srgbClr val="FFFFFF"/>
                </a:solidFill>
                <a:effectLst/>
                <a:latin typeface="-apple-system"/>
              </a:rPr>
              <a:t>, assumindo como CEO do GitHub.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1" i="0" dirty="0">
                <a:solidFill>
                  <a:srgbClr val="FFFFFF"/>
                </a:solidFill>
                <a:effectLst/>
                <a:latin typeface="-apple-system"/>
              </a:rPr>
              <a:t>2019</a:t>
            </a:r>
            <a:r>
              <a:rPr lang="pt-BR" b="0" i="0" dirty="0">
                <a:solidFill>
                  <a:srgbClr val="FFFFFF"/>
                </a:solidFill>
                <a:effectLst/>
                <a:latin typeface="-apple-system"/>
              </a:rPr>
              <a:t>: GitHub lançou o GitHub </a:t>
            </a:r>
            <a:r>
              <a:rPr lang="pt-BR" b="0" i="0" dirty="0" err="1">
                <a:solidFill>
                  <a:srgbClr val="FFFFFF"/>
                </a:solidFill>
                <a:effectLst/>
                <a:latin typeface="-apple-system"/>
              </a:rPr>
              <a:t>Actions</a:t>
            </a:r>
            <a:r>
              <a:rPr lang="pt-BR" b="0" i="0" dirty="0">
                <a:solidFill>
                  <a:srgbClr val="FFFFFF"/>
                </a:solidFill>
                <a:effectLst/>
                <a:latin typeface="-apple-system"/>
              </a:rPr>
              <a:t>, uma plataforma de CI/CD integrada que permite automação de fluxos de trabalho.</a:t>
            </a:r>
          </a:p>
          <a:p>
            <a:pPr algn="l">
              <a:buNone/>
            </a:pPr>
            <a:r>
              <a:rPr lang="pt-BR" b="1" i="0" dirty="0">
                <a:solidFill>
                  <a:srgbClr val="FFFFFF"/>
                </a:solidFill>
                <a:effectLst/>
                <a:latin typeface="-apple-system"/>
              </a:rPr>
              <a:t>Inovações Recentes e Expansões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1" i="0" dirty="0">
                <a:solidFill>
                  <a:srgbClr val="FFFFFF"/>
                </a:solidFill>
                <a:effectLst/>
                <a:latin typeface="-apple-system"/>
              </a:rPr>
              <a:t>2020</a:t>
            </a:r>
            <a:r>
              <a:rPr lang="pt-BR" b="0" i="0" dirty="0">
                <a:solidFill>
                  <a:srgbClr val="FFFFFF"/>
                </a:solidFill>
                <a:effectLst/>
                <a:latin typeface="-apple-system"/>
              </a:rPr>
              <a:t>: GitHub lançou o </a:t>
            </a:r>
            <a:r>
              <a:rPr lang="pt-BR" b="0" i="0" dirty="0" err="1">
                <a:solidFill>
                  <a:srgbClr val="FFFFFF"/>
                </a:solidFill>
                <a:effectLst/>
                <a:latin typeface="-apple-system"/>
              </a:rPr>
              <a:t>Codespaces</a:t>
            </a:r>
            <a:r>
              <a:rPr lang="pt-BR" b="0" i="0" dirty="0">
                <a:solidFill>
                  <a:srgbClr val="FFFFFF"/>
                </a:solidFill>
                <a:effectLst/>
                <a:latin typeface="-apple-system"/>
              </a:rPr>
              <a:t>, um ambiente de desenvolvimento baseado em nuvem. GitHub também tornou repositórios privados ilimitados gratuitos para todos os usuários.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1" i="0" dirty="0">
                <a:solidFill>
                  <a:srgbClr val="FFFFFF"/>
                </a:solidFill>
                <a:effectLst/>
                <a:latin typeface="-apple-system"/>
              </a:rPr>
              <a:t>2021</a:t>
            </a:r>
            <a:r>
              <a:rPr lang="pt-BR" b="0" i="0" dirty="0">
                <a:solidFill>
                  <a:srgbClr val="FFFFFF"/>
                </a:solidFill>
                <a:effectLst/>
                <a:latin typeface="-apple-system"/>
              </a:rPr>
              <a:t>: GitHub </a:t>
            </a:r>
            <a:r>
              <a:rPr lang="pt-BR" b="0" i="0" dirty="0" err="1">
                <a:solidFill>
                  <a:srgbClr val="FFFFFF"/>
                </a:solidFill>
                <a:effectLst/>
                <a:latin typeface="-apple-system"/>
              </a:rPr>
              <a:t>Copilot</a:t>
            </a:r>
            <a:r>
              <a:rPr lang="pt-BR" b="0" i="0" dirty="0">
                <a:solidFill>
                  <a:srgbClr val="FFFFFF"/>
                </a:solidFill>
                <a:effectLst/>
                <a:latin typeface="-apple-system"/>
              </a:rPr>
              <a:t> foi lançado em versão beta, uma ferramenta de inteligência artificial para autocompletar código, desenvolvida em colaboração com a OpenAI.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1" i="0" dirty="0">
                <a:solidFill>
                  <a:srgbClr val="FFFFFF"/>
                </a:solidFill>
                <a:effectLst/>
                <a:latin typeface="-apple-system"/>
              </a:rPr>
              <a:t>2022</a:t>
            </a:r>
            <a:r>
              <a:rPr lang="pt-BR" b="0" i="0" dirty="0">
                <a:solidFill>
                  <a:srgbClr val="FFFFFF"/>
                </a:solidFill>
                <a:effectLst/>
                <a:latin typeface="-apple-system"/>
              </a:rPr>
              <a:t>: GitHub anunciou a disponibilidade geral do GitHub </a:t>
            </a:r>
            <a:r>
              <a:rPr lang="pt-BR" b="0" i="0" dirty="0" err="1">
                <a:solidFill>
                  <a:srgbClr val="FFFFFF"/>
                </a:solidFill>
                <a:effectLst/>
                <a:latin typeface="-apple-system"/>
              </a:rPr>
              <a:t>Copilot</a:t>
            </a:r>
            <a:r>
              <a:rPr lang="pt-BR" b="0" i="0" dirty="0">
                <a:solidFill>
                  <a:srgbClr val="FFFFFF"/>
                </a:solidFill>
                <a:effectLst/>
                <a:latin typeface="-apple-system"/>
              </a:rPr>
              <a:t>. A plataforma continuou a crescer em termos de usuários, repositórios e funcionalidades.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1" i="0" dirty="0">
                <a:solidFill>
                  <a:srgbClr val="FFFFFF"/>
                </a:solidFill>
                <a:effectLst/>
                <a:latin typeface="-apple-system"/>
              </a:rPr>
              <a:t>2023</a:t>
            </a:r>
            <a:r>
              <a:rPr lang="pt-BR" b="0" i="0" dirty="0">
                <a:solidFill>
                  <a:srgbClr val="FFFFFF"/>
                </a:solidFill>
                <a:effectLst/>
                <a:latin typeface="-apple-system"/>
              </a:rPr>
              <a:t>: GitHub introduziu várias melhorias de segurança, como a verificação de dependências e alertas de segurança aprimorados.</a:t>
            </a:r>
          </a:p>
          <a:p>
            <a:pPr algn="l">
              <a:buNone/>
            </a:pPr>
            <a:r>
              <a:rPr lang="pt-BR" b="1" i="0" dirty="0">
                <a:solidFill>
                  <a:srgbClr val="FFFFFF"/>
                </a:solidFill>
                <a:effectLst/>
                <a:latin typeface="-apple-system"/>
              </a:rPr>
              <a:t>GitHub Hoje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rgbClr val="FFFFFF"/>
                </a:solidFill>
                <a:effectLst/>
                <a:latin typeface="-apple-system"/>
              </a:rPr>
              <a:t>GitHub é a maior plataforma de hospedagem de código-fonte do mundo, com milhões de desenvolvedores e repositórios.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rgbClr val="FFFFFF"/>
                </a:solidFill>
                <a:effectLst/>
                <a:latin typeface="-apple-system"/>
              </a:rPr>
              <a:t>Ele continua a inovar com novas funcionalidades e integrações, mantendo-se uma ferramenta essencial para desenvolvedores de software em todo o mundo.</a:t>
            </a:r>
          </a:p>
          <a:p>
            <a:pPr algn="l">
              <a:buNone/>
            </a:pPr>
            <a:r>
              <a:rPr lang="pt-BR" b="1" i="0" dirty="0">
                <a:solidFill>
                  <a:srgbClr val="FFFFFF"/>
                </a:solidFill>
                <a:effectLst/>
                <a:latin typeface="-apple-system"/>
              </a:rPr>
              <a:t>Referências e Recursos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0" i="0" u="sng" dirty="0">
                <a:solidFill>
                  <a:srgbClr val="FFFFFF"/>
                </a:solidFill>
                <a:effectLst/>
                <a:latin typeface="-apple-system"/>
                <a:hlinkClick r:id="rId3"/>
              </a:rPr>
              <a:t>História do GitHub na Wikipedia</a:t>
            </a:r>
            <a:endParaRPr lang="pt-BR" b="0" i="0" dirty="0">
              <a:solidFill>
                <a:srgbClr val="FFFFFF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0" i="0" u="sng" dirty="0">
                <a:solidFill>
                  <a:srgbClr val="FFFFFF"/>
                </a:solidFill>
                <a:effectLst/>
                <a:latin typeface="-apple-system"/>
                <a:hlinkClick r:id="rId4"/>
              </a:rPr>
              <a:t>GitHub Blog</a:t>
            </a:r>
            <a:endParaRPr lang="pt-BR" b="0" i="0" dirty="0">
              <a:solidFill>
                <a:srgbClr val="FFFFFF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0" i="0" u="sng" dirty="0">
                <a:solidFill>
                  <a:srgbClr val="FFFFFF"/>
                </a:solidFill>
                <a:effectLst/>
                <a:latin typeface="-apple-system"/>
                <a:hlinkClick r:id="rId5"/>
              </a:rPr>
              <a:t>Documentação Oficial do GitHub</a:t>
            </a:r>
            <a:endParaRPr lang="pt-BR" b="0" i="0" dirty="0">
              <a:solidFill>
                <a:srgbClr val="FFFFFF"/>
              </a:solidFill>
              <a:effectLst/>
              <a:latin typeface="-apple-system"/>
            </a:endParaRPr>
          </a:p>
          <a:p>
            <a:endParaRPr lang="pt-BR" dirty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F08706-877A-4C08-9971-45F2131156D8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822381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759712-F332-0385-6716-7C1DF0C6C5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154F85FE-683E-3BB0-8512-746E7A5846C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7757786E-EB6B-C1FC-89A5-48ABCC8501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None/>
            </a:pPr>
            <a:r>
              <a:rPr lang="pt-BR" b="0" i="0" dirty="0">
                <a:solidFill>
                  <a:srgbClr val="FFFFFF"/>
                </a:solidFill>
                <a:effectLst/>
                <a:latin typeface="-apple-system"/>
              </a:rPr>
              <a:t>O GitHub é uma plataforma de hospedagem de código-fonte e controle de versão com o uso do </a:t>
            </a:r>
            <a:r>
              <a:rPr lang="pt-BR" b="0" i="0" dirty="0" err="1">
                <a:solidFill>
                  <a:srgbClr val="FFFFFF"/>
                </a:solidFill>
                <a:effectLst/>
                <a:latin typeface="-apple-system"/>
              </a:rPr>
              <a:t>Git</a:t>
            </a:r>
            <a:r>
              <a:rPr lang="pt-BR" b="0" i="0" dirty="0">
                <a:solidFill>
                  <a:srgbClr val="FFFFFF"/>
                </a:solidFill>
                <a:effectLst/>
                <a:latin typeface="-apple-system"/>
              </a:rPr>
              <a:t>. Ele oferece funcionalidades de colaboração, como </a:t>
            </a:r>
            <a:r>
              <a:rPr lang="pt-BR" b="0" i="0" dirty="0" err="1">
                <a:solidFill>
                  <a:srgbClr val="FFFFFF"/>
                </a:solidFill>
                <a:effectLst/>
                <a:latin typeface="-apple-system"/>
              </a:rPr>
              <a:t>pull</a:t>
            </a:r>
            <a:r>
              <a:rPr lang="pt-BR" b="0" i="0" dirty="0">
                <a:solidFill>
                  <a:srgbClr val="FFFFFF"/>
                </a:solidFill>
                <a:effectLst/>
                <a:latin typeface="-apple-system"/>
              </a:rPr>
              <a:t> </a:t>
            </a:r>
            <a:r>
              <a:rPr lang="pt-BR" b="0" i="0" dirty="0" err="1">
                <a:solidFill>
                  <a:srgbClr val="FFFFFF"/>
                </a:solidFill>
                <a:effectLst/>
                <a:latin typeface="-apple-system"/>
              </a:rPr>
              <a:t>requests</a:t>
            </a:r>
            <a:r>
              <a:rPr lang="pt-BR" b="0" i="0" dirty="0">
                <a:solidFill>
                  <a:srgbClr val="FFFFFF"/>
                </a:solidFill>
                <a:effectLst/>
                <a:latin typeface="-apple-system"/>
              </a:rPr>
              <a:t>, </a:t>
            </a:r>
            <a:r>
              <a:rPr lang="pt-BR" b="0" i="0" dirty="0" err="1">
                <a:solidFill>
                  <a:srgbClr val="FFFFFF"/>
                </a:solidFill>
                <a:effectLst/>
                <a:latin typeface="-apple-system"/>
              </a:rPr>
              <a:t>issues</a:t>
            </a:r>
            <a:r>
              <a:rPr lang="pt-BR" b="0" i="0" dirty="0">
                <a:solidFill>
                  <a:srgbClr val="FFFFFF"/>
                </a:solidFill>
                <a:effectLst/>
                <a:latin typeface="-apple-system"/>
              </a:rPr>
              <a:t>, e wikis, além de integração contínua e entrega contínua (CI/CD). Aqui está um resumo da história do GitHub:</a:t>
            </a:r>
          </a:p>
          <a:p>
            <a:pPr algn="l">
              <a:buNone/>
            </a:pPr>
            <a:r>
              <a:rPr lang="pt-BR" b="1" i="0" dirty="0">
                <a:solidFill>
                  <a:srgbClr val="FFFFFF"/>
                </a:solidFill>
                <a:effectLst/>
                <a:latin typeface="-apple-system"/>
              </a:rPr>
              <a:t>Fundação e Crescimento Inicial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rgbClr val="FFFFFF"/>
                </a:solidFill>
                <a:effectLst/>
                <a:latin typeface="-apple-system"/>
              </a:rPr>
              <a:t>A primeira versão do site foi lançada em abril de 2008.</a:t>
            </a:r>
          </a:p>
          <a:p>
            <a:r>
              <a:rPr lang="pt-BR" dirty="0"/>
              <a:t>2008:</a:t>
            </a:r>
            <a:endParaRPr lang="pt-BR" b="0" i="0" dirty="0">
              <a:solidFill>
                <a:srgbClr val="FFFFFF"/>
              </a:solidFill>
              <a:effectLst/>
              <a:latin typeface="-apple-system"/>
            </a:endParaRPr>
          </a:p>
          <a:p>
            <a:pPr algn="l">
              <a:buNone/>
            </a:pPr>
            <a:r>
              <a:rPr lang="pt-BR" b="1" i="0" dirty="0">
                <a:solidFill>
                  <a:srgbClr val="FFFFFF"/>
                </a:solidFill>
                <a:effectLst/>
                <a:latin typeface="-apple-system"/>
              </a:rPr>
              <a:t>Inovações Recentes e Expansões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1" i="0" dirty="0">
                <a:solidFill>
                  <a:srgbClr val="FFFFFF"/>
                </a:solidFill>
                <a:effectLst/>
                <a:latin typeface="-apple-system"/>
              </a:rPr>
              <a:t>2020</a:t>
            </a:r>
            <a:r>
              <a:rPr lang="pt-BR" b="0" i="0" dirty="0">
                <a:solidFill>
                  <a:srgbClr val="FFFFFF"/>
                </a:solidFill>
                <a:effectLst/>
                <a:latin typeface="-apple-system"/>
              </a:rPr>
              <a:t>: GitHub lançou o </a:t>
            </a:r>
            <a:r>
              <a:rPr lang="pt-BR" b="0" i="0" dirty="0" err="1">
                <a:solidFill>
                  <a:srgbClr val="FFFFFF"/>
                </a:solidFill>
                <a:effectLst/>
                <a:latin typeface="-apple-system"/>
              </a:rPr>
              <a:t>Codespaces</a:t>
            </a:r>
            <a:r>
              <a:rPr lang="pt-BR" b="0" i="0" dirty="0">
                <a:solidFill>
                  <a:srgbClr val="FFFFFF"/>
                </a:solidFill>
                <a:effectLst/>
                <a:latin typeface="-apple-system"/>
              </a:rPr>
              <a:t>, um ambiente de desenvolvimento baseado em nuvem. GitHub também tornou repositórios privados ilimitados gratuitos para todos os usuários.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1" i="0" dirty="0">
                <a:solidFill>
                  <a:srgbClr val="FFFFFF"/>
                </a:solidFill>
                <a:effectLst/>
                <a:latin typeface="-apple-system"/>
              </a:rPr>
              <a:t>2021</a:t>
            </a:r>
            <a:r>
              <a:rPr lang="pt-BR" b="0" i="0" dirty="0">
                <a:solidFill>
                  <a:srgbClr val="FFFFFF"/>
                </a:solidFill>
                <a:effectLst/>
                <a:latin typeface="-apple-system"/>
              </a:rPr>
              <a:t>: GitHub </a:t>
            </a:r>
            <a:r>
              <a:rPr lang="pt-BR" b="0" i="0" dirty="0" err="1">
                <a:solidFill>
                  <a:srgbClr val="FFFFFF"/>
                </a:solidFill>
                <a:effectLst/>
                <a:latin typeface="-apple-system"/>
              </a:rPr>
              <a:t>Copilot</a:t>
            </a:r>
            <a:r>
              <a:rPr lang="pt-BR" b="0" i="0" dirty="0">
                <a:solidFill>
                  <a:srgbClr val="FFFFFF"/>
                </a:solidFill>
                <a:effectLst/>
                <a:latin typeface="-apple-system"/>
              </a:rPr>
              <a:t> foi lançado em versão beta, uma ferramenta de inteligência artificial para autocompletar código, desenvolvida em colaboração com a OpenAI.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1" i="0" dirty="0">
                <a:solidFill>
                  <a:srgbClr val="FFFFFF"/>
                </a:solidFill>
                <a:effectLst/>
                <a:latin typeface="-apple-system"/>
              </a:rPr>
              <a:t>2022</a:t>
            </a:r>
            <a:r>
              <a:rPr lang="pt-BR" b="0" i="0" dirty="0">
                <a:solidFill>
                  <a:srgbClr val="FFFFFF"/>
                </a:solidFill>
                <a:effectLst/>
                <a:latin typeface="-apple-system"/>
              </a:rPr>
              <a:t>: GitHub anunciou a disponibilidade geral do GitHub </a:t>
            </a:r>
            <a:r>
              <a:rPr lang="pt-BR" b="0" i="0" dirty="0" err="1">
                <a:solidFill>
                  <a:srgbClr val="FFFFFF"/>
                </a:solidFill>
                <a:effectLst/>
                <a:latin typeface="-apple-system"/>
              </a:rPr>
              <a:t>Copilot</a:t>
            </a:r>
            <a:r>
              <a:rPr lang="pt-BR" b="0" i="0" dirty="0">
                <a:solidFill>
                  <a:srgbClr val="FFFFFF"/>
                </a:solidFill>
                <a:effectLst/>
                <a:latin typeface="-apple-system"/>
              </a:rPr>
              <a:t>. A plataforma continuou a crescer em termos de usuários, repositórios e funcionalidades.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1" i="0" dirty="0">
                <a:solidFill>
                  <a:srgbClr val="FFFFFF"/>
                </a:solidFill>
                <a:effectLst/>
                <a:latin typeface="-apple-system"/>
              </a:rPr>
              <a:t>2023</a:t>
            </a:r>
            <a:r>
              <a:rPr lang="pt-BR" b="0" i="0" dirty="0">
                <a:solidFill>
                  <a:srgbClr val="FFFFFF"/>
                </a:solidFill>
                <a:effectLst/>
                <a:latin typeface="-apple-system"/>
              </a:rPr>
              <a:t>: GitHub introduziu várias melhorias de segurança, como a verificação de dependências e alertas de segurança aprimorados.</a:t>
            </a:r>
          </a:p>
          <a:p>
            <a:pPr algn="l">
              <a:buNone/>
            </a:pPr>
            <a:r>
              <a:rPr lang="pt-BR" b="1" i="0" dirty="0">
                <a:solidFill>
                  <a:srgbClr val="FFFFFF"/>
                </a:solidFill>
                <a:effectLst/>
                <a:latin typeface="-apple-system"/>
              </a:rPr>
              <a:t>GitHub Hoje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rgbClr val="FFFFFF"/>
                </a:solidFill>
                <a:effectLst/>
                <a:latin typeface="-apple-system"/>
              </a:rPr>
              <a:t>GitHub é a maior plataforma de hospedagem de código-fonte do mundo, com milhões de desenvolvedores e repositórios.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rgbClr val="FFFFFF"/>
                </a:solidFill>
                <a:effectLst/>
                <a:latin typeface="-apple-system"/>
              </a:rPr>
              <a:t>Ele continua a inovar com novas funcionalidades e integrações, mantendo-se uma ferramenta essencial para desenvolvedores de software em todo o mundo.</a:t>
            </a:r>
          </a:p>
          <a:p>
            <a:pPr algn="l">
              <a:buNone/>
            </a:pPr>
            <a:r>
              <a:rPr lang="pt-BR" b="1" i="0" dirty="0">
                <a:solidFill>
                  <a:srgbClr val="FFFFFF"/>
                </a:solidFill>
                <a:effectLst/>
                <a:latin typeface="-apple-system"/>
              </a:rPr>
              <a:t>Referências e Recursos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0" i="0" u="sng" dirty="0">
                <a:solidFill>
                  <a:srgbClr val="FFFFFF"/>
                </a:solidFill>
                <a:effectLst/>
                <a:latin typeface="-apple-system"/>
                <a:hlinkClick r:id="rId3"/>
              </a:rPr>
              <a:t>História do GitHub na Wikipedia</a:t>
            </a:r>
            <a:endParaRPr lang="pt-BR" b="0" i="0" dirty="0">
              <a:solidFill>
                <a:srgbClr val="FFFFFF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0" i="0" u="sng" dirty="0">
                <a:solidFill>
                  <a:srgbClr val="FFFFFF"/>
                </a:solidFill>
                <a:effectLst/>
                <a:latin typeface="-apple-system"/>
                <a:hlinkClick r:id="rId4"/>
              </a:rPr>
              <a:t>GitHub Blog</a:t>
            </a:r>
            <a:endParaRPr lang="pt-BR" b="0" i="0" dirty="0">
              <a:solidFill>
                <a:srgbClr val="FFFFFF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0" i="0" u="sng" dirty="0">
                <a:solidFill>
                  <a:srgbClr val="FFFFFF"/>
                </a:solidFill>
                <a:effectLst/>
                <a:latin typeface="-apple-system"/>
                <a:hlinkClick r:id="rId5"/>
              </a:rPr>
              <a:t>Documentação Oficial do GitHub</a:t>
            </a:r>
            <a:endParaRPr lang="pt-BR" b="0" i="0" dirty="0">
              <a:solidFill>
                <a:srgbClr val="FFFFFF"/>
              </a:solidFill>
              <a:effectLst/>
              <a:latin typeface="-apple-system"/>
            </a:endParaRPr>
          </a:p>
          <a:p>
            <a:endParaRPr lang="pt-BR" dirty="0"/>
          </a:p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975763F9-E4A9-F045-2A4D-C4DF869771D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F08706-877A-4C08-9971-45F2131156D8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253137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5CB458-8FE4-EB15-D343-C7EA1972FD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6869F6EC-0999-E7FE-97F1-BB26AA9BA1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2F53C427-99E7-5F23-50E5-EC2F2B3E3C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None/>
            </a:pPr>
            <a:r>
              <a:rPr lang="pt-BR" b="0" i="0" dirty="0">
                <a:solidFill>
                  <a:srgbClr val="FFFFFF"/>
                </a:solidFill>
                <a:effectLst/>
                <a:latin typeface="-apple-system"/>
              </a:rPr>
              <a:t>O GitHub é uma plataforma de hospedagem de código-fonte e controle de versão com o uso do </a:t>
            </a:r>
            <a:r>
              <a:rPr lang="pt-BR" b="0" i="0" dirty="0" err="1">
                <a:solidFill>
                  <a:srgbClr val="FFFFFF"/>
                </a:solidFill>
                <a:effectLst/>
                <a:latin typeface="-apple-system"/>
              </a:rPr>
              <a:t>Git</a:t>
            </a:r>
            <a:r>
              <a:rPr lang="pt-BR" b="0" i="0" dirty="0">
                <a:solidFill>
                  <a:srgbClr val="FFFFFF"/>
                </a:solidFill>
                <a:effectLst/>
                <a:latin typeface="-apple-system"/>
              </a:rPr>
              <a:t>. Ele oferece funcionalidades de colaboração, como </a:t>
            </a:r>
            <a:r>
              <a:rPr lang="pt-BR" b="0" i="0" dirty="0" err="1">
                <a:solidFill>
                  <a:srgbClr val="FFFFFF"/>
                </a:solidFill>
                <a:effectLst/>
                <a:latin typeface="-apple-system"/>
              </a:rPr>
              <a:t>pull</a:t>
            </a:r>
            <a:r>
              <a:rPr lang="pt-BR" b="0" i="0" dirty="0">
                <a:solidFill>
                  <a:srgbClr val="FFFFFF"/>
                </a:solidFill>
                <a:effectLst/>
                <a:latin typeface="-apple-system"/>
              </a:rPr>
              <a:t> </a:t>
            </a:r>
            <a:r>
              <a:rPr lang="pt-BR" b="0" i="0" dirty="0" err="1">
                <a:solidFill>
                  <a:srgbClr val="FFFFFF"/>
                </a:solidFill>
                <a:effectLst/>
                <a:latin typeface="-apple-system"/>
              </a:rPr>
              <a:t>requests</a:t>
            </a:r>
            <a:r>
              <a:rPr lang="pt-BR" b="0" i="0" dirty="0">
                <a:solidFill>
                  <a:srgbClr val="FFFFFF"/>
                </a:solidFill>
                <a:effectLst/>
                <a:latin typeface="-apple-system"/>
              </a:rPr>
              <a:t>, </a:t>
            </a:r>
            <a:r>
              <a:rPr lang="pt-BR" b="0" i="0" dirty="0" err="1">
                <a:solidFill>
                  <a:srgbClr val="FFFFFF"/>
                </a:solidFill>
                <a:effectLst/>
                <a:latin typeface="-apple-system"/>
              </a:rPr>
              <a:t>issues</a:t>
            </a:r>
            <a:r>
              <a:rPr lang="pt-BR" b="0" i="0" dirty="0">
                <a:solidFill>
                  <a:srgbClr val="FFFFFF"/>
                </a:solidFill>
                <a:effectLst/>
                <a:latin typeface="-apple-system"/>
              </a:rPr>
              <a:t>, e wikis, além de integração contínua e entrega contínua (CI/CD). Aqui está um resumo da história do GitHub:</a:t>
            </a:r>
          </a:p>
          <a:p>
            <a:pPr algn="l">
              <a:buNone/>
            </a:pPr>
            <a:r>
              <a:rPr lang="pt-BR" b="1" i="0" dirty="0">
                <a:solidFill>
                  <a:srgbClr val="FFFFFF"/>
                </a:solidFill>
                <a:effectLst/>
                <a:latin typeface="-apple-system"/>
              </a:rPr>
              <a:t>Fundação e Crescimento Inicial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rgbClr val="FFFFFF"/>
                </a:solidFill>
                <a:effectLst/>
                <a:latin typeface="-apple-system"/>
              </a:rPr>
              <a:t>A primeira versão do site foi lançada em abril de 2008.</a:t>
            </a:r>
          </a:p>
          <a:p>
            <a:r>
              <a:rPr lang="pt-BR" dirty="0"/>
              <a:t>2008:</a:t>
            </a:r>
            <a:endParaRPr lang="pt-BR" b="0" i="0" dirty="0">
              <a:solidFill>
                <a:srgbClr val="FFFFFF"/>
              </a:solidFill>
              <a:effectLst/>
              <a:latin typeface="-apple-system"/>
            </a:endParaRPr>
          </a:p>
          <a:p>
            <a:pPr algn="l">
              <a:buNone/>
            </a:pPr>
            <a:r>
              <a:rPr lang="pt-BR" b="1" i="0" dirty="0">
                <a:solidFill>
                  <a:srgbClr val="FFFFFF"/>
                </a:solidFill>
                <a:effectLst/>
                <a:latin typeface="-apple-system"/>
              </a:rPr>
              <a:t>Referências e Recursos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0" i="0" u="sng" dirty="0">
                <a:solidFill>
                  <a:srgbClr val="FFFFFF"/>
                </a:solidFill>
                <a:effectLst/>
                <a:latin typeface="-apple-system"/>
                <a:hlinkClick r:id="rId3"/>
              </a:rPr>
              <a:t>História do GitHub na Wikipedia</a:t>
            </a:r>
            <a:endParaRPr lang="pt-BR" b="0" i="0" dirty="0">
              <a:solidFill>
                <a:srgbClr val="FFFFFF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0" i="0" u="sng" dirty="0">
                <a:solidFill>
                  <a:srgbClr val="FFFFFF"/>
                </a:solidFill>
                <a:effectLst/>
                <a:latin typeface="-apple-system"/>
                <a:hlinkClick r:id="rId4"/>
              </a:rPr>
              <a:t>GitHub Blog</a:t>
            </a:r>
            <a:endParaRPr lang="pt-BR" b="0" i="0" dirty="0">
              <a:solidFill>
                <a:srgbClr val="FFFFFF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0" i="0" u="sng" dirty="0">
                <a:solidFill>
                  <a:srgbClr val="FFFFFF"/>
                </a:solidFill>
                <a:effectLst/>
                <a:latin typeface="-apple-system"/>
                <a:hlinkClick r:id="rId5"/>
              </a:rPr>
              <a:t>Documentação Oficial do GitHub</a:t>
            </a:r>
            <a:endParaRPr lang="pt-BR" b="0" i="0" dirty="0">
              <a:solidFill>
                <a:srgbClr val="FFFFFF"/>
              </a:solidFill>
              <a:effectLst/>
              <a:latin typeface="-apple-system"/>
            </a:endParaRPr>
          </a:p>
          <a:p>
            <a:endParaRPr lang="pt-BR" dirty="0"/>
          </a:p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C526311-4115-0878-4388-9471E0551DE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F08706-877A-4C08-9971-45F2131156D8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734975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F08706-877A-4C08-9971-45F2131156D8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657085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F08706-877A-4C08-9971-45F2131156D8}" type="slidenum">
              <a:rPr lang="pt-BR" smtClean="0"/>
              <a:t>26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659724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D494F8-EB24-D14A-C0D4-C464AB6F2E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662B3D37-44DA-E5AB-BC99-4AF3D116B3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4DE05DBB-D9E2-F42E-FC4E-1BAA7CC276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DFA5F740-DB0C-320C-D3E9-9395BB99E9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F08706-877A-4C08-9971-45F2131156D8}" type="slidenum">
              <a:rPr lang="pt-BR" smtClean="0"/>
              <a:t>28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944430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0E167F-D959-41D5-81FE-C10821C5F4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73CEE409-F358-DEF7-CACF-5A7B3B9AD7A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DC4A8718-D9AF-78DD-46E7-9E6879124B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0EB27C49-CDA8-A816-0768-E3F3B1E6F93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F08706-877A-4C08-9971-45F2131156D8}" type="slidenum">
              <a:rPr lang="pt-BR" smtClean="0"/>
              <a:t>30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240515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A08E2-22EA-4B94-AECE-CF991948958D}" type="datetimeFigureOut">
              <a:rPr lang="pt-BR" smtClean="0"/>
              <a:t>01/04/2025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6036B-585E-4F0B-93AF-3A2025A52F0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554212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A08E2-22EA-4B94-AECE-CF991948958D}" type="datetimeFigureOut">
              <a:rPr lang="pt-BR" smtClean="0"/>
              <a:t>01/04/2025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6036B-585E-4F0B-93AF-3A2025A52F0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672444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A08E2-22EA-4B94-AECE-CF991948958D}" type="datetimeFigureOut">
              <a:rPr lang="pt-BR" smtClean="0"/>
              <a:t>01/04/2025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6036B-585E-4F0B-93AF-3A2025A52F0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01453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A08E2-22EA-4B94-AECE-CF991948958D}" type="datetimeFigureOut">
              <a:rPr lang="pt-BR" smtClean="0"/>
              <a:t>01/04/2025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6036B-585E-4F0B-93AF-3A2025A52F0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912877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A08E2-22EA-4B94-AECE-CF991948958D}" type="datetimeFigureOut">
              <a:rPr lang="pt-BR" smtClean="0"/>
              <a:t>01/04/2025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6036B-585E-4F0B-93AF-3A2025A52F0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310716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A08E2-22EA-4B94-AECE-CF991948958D}" type="datetimeFigureOut">
              <a:rPr lang="pt-BR" smtClean="0"/>
              <a:t>01/04/2025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6036B-585E-4F0B-93AF-3A2025A52F0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342271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A08E2-22EA-4B94-AECE-CF991948958D}" type="datetimeFigureOut">
              <a:rPr lang="pt-BR" smtClean="0"/>
              <a:t>01/04/2025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6036B-585E-4F0B-93AF-3A2025A52F0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53236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A08E2-22EA-4B94-AECE-CF991948958D}" type="datetimeFigureOut">
              <a:rPr lang="pt-BR" smtClean="0"/>
              <a:t>01/04/2025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6036B-585E-4F0B-93AF-3A2025A52F0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599111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A08E2-22EA-4B94-AECE-CF991948958D}" type="datetimeFigureOut">
              <a:rPr lang="pt-BR" smtClean="0"/>
              <a:t>01/04/2025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6036B-585E-4F0B-93AF-3A2025A52F0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940774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A08E2-22EA-4B94-AECE-CF991948958D}" type="datetimeFigureOut">
              <a:rPr lang="pt-BR" smtClean="0"/>
              <a:t>01/04/2025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6036B-585E-4F0B-93AF-3A2025A52F0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382997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A08E2-22EA-4B94-AECE-CF991948958D}" type="datetimeFigureOut">
              <a:rPr lang="pt-BR" smtClean="0"/>
              <a:t>01/04/2025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6036B-585E-4F0B-93AF-3A2025A52F0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854871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A08E2-22EA-4B94-AECE-CF991948958D}" type="datetimeFigureOut">
              <a:rPr lang="pt-BR" smtClean="0"/>
              <a:t>01/04/2025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6036B-585E-4F0B-93AF-3A2025A52F0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440857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A08E2-22EA-4B94-AECE-CF991948958D}" type="datetimeFigureOut">
              <a:rPr lang="pt-BR" smtClean="0"/>
              <a:t>01/04/2025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6036B-585E-4F0B-93AF-3A2025A52F0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250728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7E3A08E2-22EA-4B94-AECE-CF991948958D}" type="datetimeFigureOut">
              <a:rPr lang="pt-BR" smtClean="0"/>
              <a:t>01/04/2025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9A16036B-585E-4F0B-93AF-3A2025A52F0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296456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7E3A08E2-22EA-4B94-AECE-CF991948958D}" type="datetimeFigureOut">
              <a:rPr lang="pt-BR" smtClean="0"/>
              <a:t>01/04/2025</a:t>
            </a:fld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9A16036B-585E-4F0B-93AF-3A2025A52F0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9531562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96" r:id="rId1"/>
    <p:sldLayoutId id="2147483797" r:id="rId2"/>
    <p:sldLayoutId id="2147483798" r:id="rId3"/>
    <p:sldLayoutId id="2147483799" r:id="rId4"/>
    <p:sldLayoutId id="2147483800" r:id="rId5"/>
    <p:sldLayoutId id="2147483801" r:id="rId6"/>
    <p:sldLayoutId id="2147483802" r:id="rId7"/>
    <p:sldLayoutId id="2147483803" r:id="rId8"/>
    <p:sldLayoutId id="2147483804" r:id="rId9"/>
    <p:sldLayoutId id="2147483805" r:id="rId10"/>
    <p:sldLayoutId id="2147483806" r:id="rId11"/>
    <p:sldLayoutId id="2147483807" r:id="rId12"/>
    <p:sldLayoutId id="2147483808" r:id="rId13"/>
    <p:sldLayoutId id="2147483809" r:id="rId14"/>
  </p:sldLayoutIdLst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github.com/ThiagoSousa81/Server-Express/blob/main/gitignore.md" TargetMode="External"/><Relationship Id="rId1" Type="http://schemas.openxmlformats.org/officeDocument/2006/relationships/slideLayout" Target="../slideLayouts/slideLayout8.xml"/><Relationship Id="rId5" Type="http://schemas.openxmlformats.org/officeDocument/2006/relationships/hyperlink" Target="https://github.com/iuricode/padroes-de-commits" TargetMode="External"/><Relationship Id="rId4" Type="http://schemas.openxmlformats.org/officeDocument/2006/relationships/hyperlink" Target="https://medium.com/adobe-io/how-to-move-your-project-from-github-enterprise-to-open-github-1ca37fe77748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zbw-mediatalk.eu/de/2015/09/github-und-social-coding-neue-formen-der-softwareentwicklung-und-distribution-als-chance/" TargetMode="External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zbw-mediatalk.eu/de/2015/09/github-und-social-coding-neue-formen-der-softwareentwicklung-und-distribution-als-chance/" TargetMode="External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freesvg.org/subscribe-button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iuricode/readme-template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github.com/ThiagoSousa81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checklist-task-to-do-list-plan-1295319/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whatwant.com/entry/Web-Cloud-IDE" TargetMode="Externa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rgs/EBS-Security-Systems/projects/1/views/1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uriccosta/animacao-matrizLED-grupo7-embarcatech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BS-Security-Systems/EBS-LAB/actions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9.png"/><Relationship Id="rId4" Type="http://schemas.openxmlformats.org/officeDocument/2006/relationships/hyperlink" Target="https://github.com/ThiagoSousa81/YAML-Templates" TargetMode="Externa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blog/" TargetMode="External"/><Relationship Id="rId2" Type="http://schemas.openxmlformats.org/officeDocument/2006/relationships/hyperlink" Target="https://en.wikipedia.org/wiki/GitHub" TargetMode="External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docs.github.com/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lamiradadelreplicante.com/2018/01/15/linus-torvalds-el-codigo-abierto-no-es-una-guerra-religiosa-para-mi/" TargetMode="Externa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0D369D-A81E-4EE6-8810-D844B672BB0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 err="1"/>
              <a:t>Git</a:t>
            </a:r>
            <a:r>
              <a:rPr lang="pt-BR" dirty="0"/>
              <a:t> &amp; </a:t>
            </a:r>
            <a:r>
              <a:rPr lang="pt-BR" dirty="0" err="1"/>
              <a:t>Git-Hub</a:t>
            </a:r>
            <a:r>
              <a:rPr lang="pt-BR" dirty="0"/>
              <a:t> – Aprimorando o conhecimento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75AF7B7-16CC-4575-98C8-63ACB526B05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/>
              <a:t>Capacitação dedicada em </a:t>
            </a:r>
            <a:r>
              <a:rPr lang="pt-BR" dirty="0" err="1"/>
              <a:t>Git</a:t>
            </a:r>
            <a:r>
              <a:rPr lang="pt-BR" dirty="0"/>
              <a:t> e </a:t>
            </a:r>
            <a:r>
              <a:rPr lang="pt-BR" dirty="0" err="1"/>
              <a:t>Git-Hub</a:t>
            </a:r>
            <a:r>
              <a:rPr lang="pt-BR" dirty="0"/>
              <a:t> para gestão de projetos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0090EFD-9E38-410C-AC8B-2EF2DB264E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3732" y="5408853"/>
            <a:ext cx="1215879" cy="1215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@RecodeJr">
            <a:extLst>
              <a:ext uri="{FF2B5EF4-FFF2-40B4-BE49-F238E27FC236}">
                <a16:creationId xmlns:a16="http://schemas.microsoft.com/office/drawing/2014/main" id="{F0ED9EC7-C9E8-4055-A714-FF764D0D7E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2699" y="5408852"/>
            <a:ext cx="1215879" cy="121587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95376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94FF01-FBF2-45DB-B1C7-942E5001E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pt-BR" sz="2800" dirty="0"/>
            </a:br>
            <a:r>
              <a:rPr lang="pt-BR" sz="2800" dirty="0"/>
              <a:t>O que é um repositório local?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7C8A4A1A-36C2-45C5-8670-48D007A143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741051"/>
          </a:xfrm>
        </p:spPr>
        <p:txBody>
          <a:bodyPr anchor="t">
            <a:normAutofit lnSpcReduction="10000"/>
          </a:bodyPr>
          <a:lstStyle/>
          <a:p>
            <a:r>
              <a:rPr lang="pt-BR" sz="1800" dirty="0"/>
              <a:t>Um local onde o código-fonte fica armazenado. Ele permite: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pt-BR" sz="1800" dirty="0"/>
              <a:t>Versionamento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pt-BR" sz="1800" dirty="0"/>
              <a:t>Registro de alterações (</a:t>
            </a:r>
            <a:r>
              <a:rPr lang="pt-BR" sz="1800" i="1" dirty="0" err="1"/>
              <a:t>commits</a:t>
            </a:r>
            <a:r>
              <a:rPr lang="pt-BR" sz="1800" dirty="0"/>
              <a:t>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pt-BR" sz="1800" dirty="0"/>
              <a:t>Limitações de acesso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pt-BR" sz="1800" dirty="0"/>
              <a:t>Mesclagem de funcionalidades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pt-BR" sz="1800" dirty="0"/>
              <a:t>Remoção automática de confirmação (</a:t>
            </a:r>
            <a:r>
              <a:rPr lang="pt-BR" sz="18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</a:t>
            </a:r>
            <a:r>
              <a:rPr lang="pt-BR" sz="18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gitignore</a:t>
            </a:r>
            <a:r>
              <a:rPr lang="pt-BR" sz="18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800" dirty="0"/>
          </a:p>
          <a:p>
            <a:endParaRPr lang="pt-BR" sz="1800" dirty="0"/>
          </a:p>
        </p:txBody>
      </p:sp>
      <p:pic>
        <p:nvPicPr>
          <p:cNvPr id="11" name="Espaço Reservado para Conteúdo 10">
            <a:extLst>
              <a:ext uri="{FF2B5EF4-FFF2-40B4-BE49-F238E27FC236}">
                <a16:creationId xmlns:a16="http://schemas.microsoft.com/office/drawing/2014/main" id="{0AB61E67-6549-4DCC-B9CF-D84AAB0C15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4856163" y="1069059"/>
            <a:ext cx="6251575" cy="416901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Espaço Reservado para Texto 3">
            <a:extLst>
              <a:ext uri="{FF2B5EF4-FFF2-40B4-BE49-F238E27FC236}">
                <a16:creationId xmlns:a16="http://schemas.microsoft.com/office/drawing/2014/main" id="{3EAE6758-E1E6-536F-DA99-556A09678E68}"/>
              </a:ext>
            </a:extLst>
          </p:cNvPr>
          <p:cNvSpPr txBox="1">
            <a:spLocks/>
          </p:cNvSpPr>
          <p:nvPr/>
        </p:nvSpPr>
        <p:spPr>
          <a:xfrm>
            <a:off x="4845053" y="5375076"/>
            <a:ext cx="6251575" cy="1108851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800" dirty="0"/>
              <a:t>Para entender melhor sobre padronização de </a:t>
            </a:r>
            <a:r>
              <a:rPr lang="pt-BR" sz="1800" i="1" dirty="0" err="1"/>
              <a:t>commits</a:t>
            </a:r>
            <a:r>
              <a:rPr lang="pt-BR" sz="1800" i="1" dirty="0"/>
              <a:t>,</a:t>
            </a:r>
            <a:r>
              <a:rPr lang="pt-BR" sz="1800" dirty="0"/>
              <a:t> acesse o  repositório </a:t>
            </a:r>
            <a:r>
              <a:rPr lang="pt-BR" sz="1800" dirty="0">
                <a:hlinkClick r:id="rId5"/>
              </a:rPr>
              <a:t>https://github.com/iuricode/padroes-de-commits</a:t>
            </a:r>
            <a:r>
              <a:rPr lang="pt-BR" sz="1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877110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736A8C-D6D0-45BF-BE88-033A71F686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Git</a:t>
            </a:r>
            <a:r>
              <a:rPr lang="pt-BR" dirty="0"/>
              <a:t> - Essencial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B6A3BF9-C349-4713-99AE-7DD99BFD85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5118" y="2222287"/>
            <a:ext cx="10981762" cy="4407113"/>
          </a:xfrm>
        </p:spPr>
        <p:txBody>
          <a:bodyPr numCol="2" anchor="t">
            <a:normAutofit fontScale="92500" lnSpcReduction="10000"/>
          </a:bodyPr>
          <a:lstStyle/>
          <a:p>
            <a:pPr marL="0" indent="0">
              <a:buNone/>
            </a:pPr>
            <a:r>
              <a:rPr lang="pt-BR" dirty="0">
                <a:latin typeface="Consolas" panose="020B0609020204030204" pitchFamily="49" charset="0"/>
              </a:rPr>
              <a:t># Cria o repositório</a:t>
            </a:r>
          </a:p>
          <a:p>
            <a:pPr marL="0" indent="0">
              <a:buNone/>
            </a:pPr>
            <a:r>
              <a:rPr lang="pt-BR" dirty="0" err="1">
                <a:latin typeface="Consolas" panose="020B0609020204030204" pitchFamily="49" charset="0"/>
              </a:rPr>
              <a:t>git</a:t>
            </a:r>
            <a:r>
              <a:rPr lang="pt-BR" dirty="0">
                <a:latin typeface="Consolas" panose="020B0609020204030204" pitchFamily="49" charset="0"/>
              </a:rPr>
              <a:t> </a:t>
            </a:r>
            <a:r>
              <a:rPr lang="pt-BR" dirty="0" err="1">
                <a:latin typeface="Consolas" panose="020B0609020204030204" pitchFamily="49" charset="0"/>
              </a:rPr>
              <a:t>init</a:t>
            </a:r>
            <a:endParaRPr lang="pt-BR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pt-BR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dirty="0">
                <a:latin typeface="Consolas" panose="020B0609020204030204" pitchFamily="49" charset="0"/>
              </a:rPr>
              <a:t># Adiciona todos os arquivos da pasta atual para a área de confirmação</a:t>
            </a:r>
          </a:p>
          <a:p>
            <a:pPr marL="0" indent="0">
              <a:buNone/>
            </a:pPr>
            <a:r>
              <a:rPr lang="pt-BR" dirty="0" err="1">
                <a:latin typeface="Consolas" panose="020B0609020204030204" pitchFamily="49" charset="0"/>
              </a:rPr>
              <a:t>git</a:t>
            </a:r>
            <a:r>
              <a:rPr lang="pt-BR" dirty="0">
                <a:latin typeface="Consolas" panose="020B0609020204030204" pitchFamily="49" charset="0"/>
              </a:rPr>
              <a:t> </a:t>
            </a:r>
            <a:r>
              <a:rPr lang="pt-BR" dirty="0" err="1">
                <a:latin typeface="Consolas" panose="020B0609020204030204" pitchFamily="49" charset="0"/>
              </a:rPr>
              <a:t>add</a:t>
            </a:r>
            <a:r>
              <a:rPr lang="pt-BR" dirty="0">
                <a:latin typeface="Consolas" panose="020B0609020204030204" pitchFamily="49" charset="0"/>
              </a:rPr>
              <a:t> . </a:t>
            </a:r>
          </a:p>
          <a:p>
            <a:pPr marL="0" indent="0">
              <a:buNone/>
            </a:pPr>
            <a:endParaRPr lang="pt-BR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dirty="0">
                <a:latin typeface="Consolas" panose="020B0609020204030204" pitchFamily="49" charset="0"/>
              </a:rPr>
              <a:t># Cria um </a:t>
            </a:r>
            <a:r>
              <a:rPr lang="pt-BR" dirty="0" err="1">
                <a:latin typeface="Consolas" panose="020B0609020204030204" pitchFamily="49" charset="0"/>
              </a:rPr>
              <a:t>commit</a:t>
            </a:r>
            <a:r>
              <a:rPr lang="pt-BR" dirty="0">
                <a:latin typeface="Consolas" panose="020B0609020204030204" pitchFamily="49" charset="0"/>
              </a:rPr>
              <a:t> com uma mensagem</a:t>
            </a:r>
          </a:p>
          <a:p>
            <a:pPr marL="0" indent="0">
              <a:buNone/>
            </a:pPr>
            <a:r>
              <a:rPr lang="pt-BR" dirty="0" err="1">
                <a:latin typeface="Consolas" panose="020B0609020204030204" pitchFamily="49" charset="0"/>
              </a:rPr>
              <a:t>git</a:t>
            </a:r>
            <a:r>
              <a:rPr lang="pt-BR" dirty="0">
                <a:latin typeface="Consolas" panose="020B0609020204030204" pitchFamily="49" charset="0"/>
              </a:rPr>
              <a:t> </a:t>
            </a:r>
            <a:r>
              <a:rPr lang="pt-BR" dirty="0" err="1">
                <a:latin typeface="Consolas" panose="020B0609020204030204" pitchFamily="49" charset="0"/>
              </a:rPr>
              <a:t>commit</a:t>
            </a:r>
            <a:r>
              <a:rPr lang="pt-BR" dirty="0">
                <a:latin typeface="Consolas" panose="020B0609020204030204" pitchFamily="49" charset="0"/>
              </a:rPr>
              <a:t> -m “</a:t>
            </a:r>
            <a:r>
              <a:rPr lang="pt-BR" dirty="0" err="1">
                <a:latin typeface="Consolas" panose="020B0609020204030204" pitchFamily="49" charset="0"/>
              </a:rPr>
              <a:t>initial</a:t>
            </a:r>
            <a:r>
              <a:rPr lang="pt-BR" dirty="0">
                <a:latin typeface="Consolas" panose="020B0609020204030204" pitchFamily="49" charset="0"/>
              </a:rPr>
              <a:t>”</a:t>
            </a:r>
          </a:p>
          <a:p>
            <a:pPr marL="0" indent="0">
              <a:buNone/>
            </a:pPr>
            <a:endParaRPr lang="pt-BR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dirty="0">
                <a:latin typeface="Consolas" panose="020B0609020204030204" pitchFamily="49" charset="0"/>
              </a:rPr>
              <a:t># Renomeia a </a:t>
            </a:r>
            <a:r>
              <a:rPr lang="pt-BR" dirty="0" err="1">
                <a:latin typeface="Consolas" panose="020B0609020204030204" pitchFamily="49" charset="0"/>
              </a:rPr>
              <a:t>branch</a:t>
            </a:r>
            <a:r>
              <a:rPr lang="pt-BR" dirty="0">
                <a:latin typeface="Consolas" panose="020B0609020204030204" pitchFamily="49" charset="0"/>
              </a:rPr>
              <a:t> selecionada (geralmente master) para </a:t>
            </a:r>
            <a:r>
              <a:rPr lang="pt-BR" dirty="0" err="1">
                <a:latin typeface="Consolas" panose="020B0609020204030204" pitchFamily="49" charset="0"/>
              </a:rPr>
              <a:t>main</a:t>
            </a:r>
            <a:endParaRPr lang="pt-BR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dirty="0" err="1">
                <a:latin typeface="Consolas" panose="020B0609020204030204" pitchFamily="49" charset="0"/>
              </a:rPr>
              <a:t>git</a:t>
            </a:r>
            <a:r>
              <a:rPr lang="pt-BR" dirty="0">
                <a:latin typeface="Consolas" panose="020B0609020204030204" pitchFamily="49" charset="0"/>
              </a:rPr>
              <a:t> </a:t>
            </a:r>
            <a:r>
              <a:rPr lang="pt-BR" dirty="0" err="1">
                <a:latin typeface="Consolas" panose="020B0609020204030204" pitchFamily="49" charset="0"/>
              </a:rPr>
              <a:t>branch</a:t>
            </a:r>
            <a:r>
              <a:rPr lang="pt-BR" dirty="0">
                <a:latin typeface="Consolas" panose="020B0609020204030204" pitchFamily="49" charset="0"/>
              </a:rPr>
              <a:t> -m </a:t>
            </a:r>
            <a:r>
              <a:rPr lang="pt-BR" dirty="0" err="1">
                <a:latin typeface="Consolas" panose="020B0609020204030204" pitchFamily="49" charset="0"/>
              </a:rPr>
              <a:t>main</a:t>
            </a:r>
            <a:endParaRPr lang="pt-BR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pt-BR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dirty="0">
                <a:latin typeface="Consolas" panose="020B0609020204030204" pitchFamily="49" charset="0"/>
              </a:rPr>
              <a:t># Seleciona o repositório remoto</a:t>
            </a:r>
          </a:p>
          <a:p>
            <a:pPr marL="0" indent="0">
              <a:buNone/>
            </a:pPr>
            <a:r>
              <a:rPr lang="pt-BR" dirty="0" err="1">
                <a:latin typeface="Consolas" panose="020B0609020204030204" pitchFamily="49" charset="0"/>
              </a:rPr>
              <a:t>git</a:t>
            </a:r>
            <a:r>
              <a:rPr lang="pt-BR" dirty="0">
                <a:latin typeface="Consolas" panose="020B0609020204030204" pitchFamily="49" charset="0"/>
              </a:rPr>
              <a:t> </a:t>
            </a:r>
            <a:r>
              <a:rPr lang="pt-BR" dirty="0" err="1">
                <a:latin typeface="Consolas" panose="020B0609020204030204" pitchFamily="49" charset="0"/>
              </a:rPr>
              <a:t>remote</a:t>
            </a:r>
            <a:r>
              <a:rPr lang="pt-BR" dirty="0">
                <a:latin typeface="Consolas" panose="020B0609020204030204" pitchFamily="49" charset="0"/>
              </a:rPr>
              <a:t> </a:t>
            </a:r>
            <a:r>
              <a:rPr lang="pt-BR" dirty="0" err="1">
                <a:latin typeface="Consolas" panose="020B0609020204030204" pitchFamily="49" charset="0"/>
              </a:rPr>
              <a:t>add</a:t>
            </a:r>
            <a:r>
              <a:rPr lang="pt-BR" dirty="0">
                <a:latin typeface="Consolas" panose="020B0609020204030204" pitchFamily="49" charset="0"/>
              </a:rPr>
              <a:t> </a:t>
            </a:r>
            <a:r>
              <a:rPr lang="pt-BR" dirty="0" err="1">
                <a:latin typeface="Consolas" panose="020B0609020204030204" pitchFamily="49" charset="0"/>
              </a:rPr>
              <a:t>origin</a:t>
            </a:r>
            <a:r>
              <a:rPr lang="pt-BR" dirty="0">
                <a:latin typeface="Consolas" panose="020B0609020204030204" pitchFamily="49" charset="0"/>
              </a:rPr>
              <a:t> link-do-repositório</a:t>
            </a:r>
          </a:p>
          <a:p>
            <a:pPr marL="0" indent="0">
              <a:buNone/>
            </a:pPr>
            <a:endParaRPr lang="pt-BR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dirty="0">
                <a:latin typeface="Consolas" panose="020B0609020204030204" pitchFamily="49" charset="0"/>
              </a:rPr>
              <a:t># Faz o primeiro </a:t>
            </a:r>
            <a:r>
              <a:rPr lang="pt-BR" dirty="0" err="1">
                <a:latin typeface="Consolas" panose="020B0609020204030204" pitchFamily="49" charset="0"/>
              </a:rPr>
              <a:t>push</a:t>
            </a:r>
            <a:endParaRPr lang="pt-BR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dirty="0" err="1">
                <a:latin typeface="Consolas" panose="020B0609020204030204" pitchFamily="49" charset="0"/>
              </a:rPr>
              <a:t>git</a:t>
            </a:r>
            <a:r>
              <a:rPr lang="pt-BR" dirty="0">
                <a:latin typeface="Consolas" panose="020B0609020204030204" pitchFamily="49" charset="0"/>
              </a:rPr>
              <a:t> </a:t>
            </a:r>
            <a:r>
              <a:rPr lang="pt-BR" dirty="0" err="1">
                <a:latin typeface="Consolas" panose="020B0609020204030204" pitchFamily="49" charset="0"/>
              </a:rPr>
              <a:t>push</a:t>
            </a:r>
            <a:r>
              <a:rPr lang="pt-BR" dirty="0">
                <a:latin typeface="Consolas" panose="020B0609020204030204" pitchFamily="49" charset="0"/>
              </a:rPr>
              <a:t> --set-</a:t>
            </a:r>
            <a:r>
              <a:rPr lang="pt-BR" dirty="0" err="1">
                <a:latin typeface="Consolas" panose="020B0609020204030204" pitchFamily="49" charset="0"/>
              </a:rPr>
              <a:t>upstream</a:t>
            </a:r>
            <a:r>
              <a:rPr lang="pt-BR" dirty="0">
                <a:latin typeface="Consolas" panose="020B0609020204030204" pitchFamily="49" charset="0"/>
              </a:rPr>
              <a:t> </a:t>
            </a:r>
            <a:r>
              <a:rPr lang="pt-BR" dirty="0" err="1">
                <a:latin typeface="Consolas" panose="020B0609020204030204" pitchFamily="49" charset="0"/>
              </a:rPr>
              <a:t>origin</a:t>
            </a:r>
            <a:r>
              <a:rPr lang="pt-BR" dirty="0">
                <a:latin typeface="Consolas" panose="020B0609020204030204" pitchFamily="49" charset="0"/>
              </a:rPr>
              <a:t> </a:t>
            </a:r>
            <a:r>
              <a:rPr lang="pt-BR" dirty="0" err="1">
                <a:latin typeface="Consolas" panose="020B0609020204030204" pitchFamily="49" charset="0"/>
              </a:rPr>
              <a:t>main</a:t>
            </a:r>
            <a:endParaRPr lang="pt-BR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pt-BR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dirty="0">
                <a:latin typeface="Consolas" panose="020B0609020204030204" pitchFamily="49" charset="0"/>
              </a:rPr>
              <a:t># Baixar atualizações do remoto</a:t>
            </a:r>
          </a:p>
          <a:p>
            <a:pPr marL="0" indent="0">
              <a:buNone/>
            </a:pPr>
            <a:r>
              <a:rPr lang="pt-BR" dirty="0" err="1">
                <a:latin typeface="Consolas" panose="020B0609020204030204" pitchFamily="49" charset="0"/>
              </a:rPr>
              <a:t>git</a:t>
            </a:r>
            <a:r>
              <a:rPr lang="pt-BR" dirty="0">
                <a:latin typeface="Consolas" panose="020B0609020204030204" pitchFamily="49" charset="0"/>
              </a:rPr>
              <a:t> </a:t>
            </a:r>
            <a:r>
              <a:rPr lang="pt-BR" dirty="0" err="1">
                <a:latin typeface="Consolas" panose="020B0609020204030204" pitchFamily="49" charset="0"/>
              </a:rPr>
              <a:t>pull</a:t>
            </a:r>
            <a:endParaRPr lang="pt-BR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pt-BR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dirty="0">
                <a:latin typeface="Consolas" panose="020B0609020204030204" pitchFamily="49" charset="0"/>
              </a:rPr>
              <a:t># Enviar do local para remoto</a:t>
            </a:r>
          </a:p>
          <a:p>
            <a:pPr marL="0" indent="0">
              <a:buNone/>
            </a:pPr>
            <a:r>
              <a:rPr lang="pt-BR" dirty="0" err="1">
                <a:latin typeface="Consolas" panose="020B0609020204030204" pitchFamily="49" charset="0"/>
              </a:rPr>
              <a:t>git</a:t>
            </a:r>
            <a:r>
              <a:rPr lang="pt-BR" dirty="0">
                <a:latin typeface="Consolas" panose="020B0609020204030204" pitchFamily="49" charset="0"/>
              </a:rPr>
              <a:t> </a:t>
            </a:r>
            <a:r>
              <a:rPr lang="pt-BR" dirty="0" err="1">
                <a:latin typeface="Consolas" panose="020B0609020204030204" pitchFamily="49" charset="0"/>
              </a:rPr>
              <a:t>push</a:t>
            </a:r>
            <a:endParaRPr lang="pt-BR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58120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A7E022-E465-46FD-AEB8-01EC556AB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Repositórios do </a:t>
            </a:r>
            <a:r>
              <a:rPr lang="pt-BR" dirty="0" err="1"/>
              <a:t>Git-Hub</a:t>
            </a:r>
            <a:endParaRPr lang="pt-BR" dirty="0"/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AD832251-6AE0-44C4-93E1-50751FEBC6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78105" y="1911623"/>
            <a:ext cx="8435788" cy="4742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3621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9FFECE-8B1B-40AD-B90E-4966724705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Git-Hub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D2A23FA-C3B2-4F4B-A8E2-DB72C4FE805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t">
            <a:normAutofit/>
          </a:bodyPr>
          <a:lstStyle/>
          <a:p>
            <a:pPr marL="0" indent="0">
              <a:buNone/>
            </a:pPr>
            <a:r>
              <a:rPr lang="pt-BR" dirty="0"/>
              <a:t>O </a:t>
            </a:r>
            <a:r>
              <a:rPr lang="pt-BR" dirty="0" err="1"/>
              <a:t>Git-Hub</a:t>
            </a:r>
            <a:r>
              <a:rPr lang="pt-BR" dirty="0"/>
              <a:t> é uma plataforma de hospedagem de Código-Fonte, baseada em </a:t>
            </a:r>
            <a:r>
              <a:rPr lang="pt-BR" dirty="0" err="1"/>
              <a:t>Git</a:t>
            </a:r>
            <a:r>
              <a:rPr lang="pt-BR" dirty="0"/>
              <a:t>. Nele temos diversas funcionalidades como:</a:t>
            </a:r>
          </a:p>
          <a:p>
            <a:r>
              <a:rPr lang="pt-BR" dirty="0"/>
              <a:t>Criar e manter Repositórios com código-fonte</a:t>
            </a:r>
          </a:p>
          <a:p>
            <a:r>
              <a:rPr lang="pt-BR" dirty="0"/>
              <a:t>Relatar bugs (</a:t>
            </a:r>
            <a:r>
              <a:rPr lang="pt-BR" i="1" dirty="0" err="1"/>
              <a:t>Issues</a:t>
            </a:r>
            <a:r>
              <a:rPr lang="pt-BR" dirty="0"/>
              <a:t>)</a:t>
            </a:r>
          </a:p>
          <a:p>
            <a:r>
              <a:rPr lang="pt-BR" dirty="0"/>
              <a:t>Mesclar contribuições (</a:t>
            </a:r>
            <a:r>
              <a:rPr lang="pt-BR" i="1" dirty="0" err="1"/>
              <a:t>Pull-Requests</a:t>
            </a:r>
            <a:r>
              <a:rPr lang="pt-BR" dirty="0"/>
              <a:t>)</a:t>
            </a:r>
          </a:p>
          <a:p>
            <a:r>
              <a:rPr lang="pt-BR" dirty="0"/>
              <a:t>Automatizar tarefas (</a:t>
            </a:r>
            <a:r>
              <a:rPr lang="pt-BR" i="1" dirty="0" err="1"/>
              <a:t>Actions</a:t>
            </a:r>
            <a:r>
              <a:rPr lang="pt-BR" dirty="0"/>
              <a:t>)</a:t>
            </a:r>
          </a:p>
          <a:p>
            <a:r>
              <a:rPr lang="pt-BR" dirty="0"/>
              <a:t>Gerenciar projetos (</a:t>
            </a:r>
            <a:r>
              <a:rPr lang="pt-BR" i="1" dirty="0" err="1"/>
              <a:t>Projects</a:t>
            </a:r>
            <a:r>
              <a:rPr lang="pt-BR" dirty="0"/>
              <a:t>)</a:t>
            </a:r>
          </a:p>
          <a:p>
            <a:endParaRPr lang="pt-BR" dirty="0"/>
          </a:p>
          <a:p>
            <a:endParaRPr lang="pt-BR" dirty="0"/>
          </a:p>
        </p:txBody>
      </p:sp>
      <p:pic>
        <p:nvPicPr>
          <p:cNvPr id="8" name="Espaço Reservado para Conteúdo 7">
            <a:extLst>
              <a:ext uri="{FF2B5EF4-FFF2-40B4-BE49-F238E27FC236}">
                <a16:creationId xmlns:a16="http://schemas.microsoft.com/office/drawing/2014/main" id="{97C1FE34-4EEE-4619-B237-6AD3D5A01B6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188075" y="2580288"/>
            <a:ext cx="5194300" cy="2922974"/>
          </a:xfrm>
        </p:spPr>
      </p:pic>
    </p:spTree>
    <p:extLst>
      <p:ext uri="{BB962C8B-B14F-4D97-AF65-F5344CB8AC3E}">
        <p14:creationId xmlns:p14="http://schemas.microsoft.com/office/powerpoint/2010/main" val="38129096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9FFECE-8B1B-40AD-B90E-4966724705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Git-Hub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D2A23FA-C3B2-4F4B-A8E2-DB72C4FE805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t">
            <a:normAutofit/>
          </a:bodyPr>
          <a:lstStyle/>
          <a:p>
            <a:r>
              <a:rPr lang="pt-BR" dirty="0"/>
              <a:t>Documentar dados do repositório (</a:t>
            </a:r>
            <a:r>
              <a:rPr lang="pt-BR" i="1" dirty="0"/>
              <a:t>Wiki</a:t>
            </a:r>
            <a:r>
              <a:rPr lang="pt-BR" dirty="0"/>
              <a:t>)</a:t>
            </a:r>
          </a:p>
          <a:p>
            <a:r>
              <a:rPr lang="pt-BR" dirty="0"/>
              <a:t>Verificar dashboards (</a:t>
            </a:r>
            <a:r>
              <a:rPr lang="pt-BR" i="1" dirty="0"/>
              <a:t>Insights</a:t>
            </a:r>
            <a:r>
              <a:rPr lang="pt-BR" dirty="0"/>
              <a:t>)</a:t>
            </a:r>
          </a:p>
          <a:p>
            <a:r>
              <a:rPr lang="pt-BR" dirty="0"/>
              <a:t>Publicar </a:t>
            </a:r>
            <a:r>
              <a:rPr lang="pt-BR" i="1" dirty="0"/>
              <a:t>Releases</a:t>
            </a:r>
            <a:r>
              <a:rPr lang="pt-BR" dirty="0"/>
              <a:t> e </a:t>
            </a:r>
            <a:r>
              <a:rPr lang="pt-BR" i="1" dirty="0" err="1"/>
              <a:t>Packages</a:t>
            </a:r>
            <a:endParaRPr lang="pt-BR" i="1" dirty="0"/>
          </a:p>
          <a:p>
            <a:r>
              <a:rPr lang="pt-BR" dirty="0"/>
              <a:t>Definir Código-de-Conduta, Licença e Instruções gerais</a:t>
            </a:r>
          </a:p>
          <a:p>
            <a:r>
              <a:rPr lang="pt-BR" dirty="0"/>
              <a:t>Arrecadar fundos (</a:t>
            </a:r>
            <a:r>
              <a:rPr lang="pt-BR" i="1" dirty="0" err="1"/>
              <a:t>Sponsors</a:t>
            </a:r>
            <a:r>
              <a:rPr lang="pt-BR" dirty="0"/>
              <a:t>)</a:t>
            </a:r>
          </a:p>
          <a:p>
            <a:r>
              <a:rPr lang="pt-BR" dirty="0"/>
              <a:t>Definir parâmetros de pesquisa</a:t>
            </a:r>
          </a:p>
          <a:p>
            <a:r>
              <a:rPr lang="pt-BR" dirty="0"/>
              <a:t>Receber estrelas ⭐⭐⭐⭐⭐</a:t>
            </a:r>
          </a:p>
          <a:p>
            <a:pPr marL="0" indent="0">
              <a:buNone/>
            </a:pPr>
            <a:endParaRPr lang="pt-BR" dirty="0"/>
          </a:p>
        </p:txBody>
      </p:sp>
      <p:pic>
        <p:nvPicPr>
          <p:cNvPr id="8" name="Espaço Reservado para Conteúdo 7">
            <a:extLst>
              <a:ext uri="{FF2B5EF4-FFF2-40B4-BE49-F238E27FC236}">
                <a16:creationId xmlns:a16="http://schemas.microsoft.com/office/drawing/2014/main" id="{97C1FE34-4EEE-4619-B237-6AD3D5A01B6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188075" y="2580288"/>
            <a:ext cx="5194300" cy="2922974"/>
          </a:xfrm>
        </p:spPr>
      </p:pic>
    </p:spTree>
    <p:extLst>
      <p:ext uri="{BB962C8B-B14F-4D97-AF65-F5344CB8AC3E}">
        <p14:creationId xmlns:p14="http://schemas.microsoft.com/office/powerpoint/2010/main" val="10051903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9FFECE-8B1B-40AD-B90E-4966724705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Git-Hub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D2A23FA-C3B2-4F4B-A8E2-DB72C4FE805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t">
            <a:normAutofit/>
          </a:bodyPr>
          <a:lstStyle/>
          <a:p>
            <a:pPr marL="0" indent="0">
              <a:buNone/>
            </a:pPr>
            <a:r>
              <a:rPr lang="pt-BR" dirty="0"/>
              <a:t>No </a:t>
            </a:r>
            <a:r>
              <a:rPr lang="pt-BR" dirty="0" err="1"/>
              <a:t>Git-Hub</a:t>
            </a:r>
            <a:r>
              <a:rPr lang="pt-BR" dirty="0"/>
              <a:t> ainda temos a possibilidade de acompanhar trabalhos de amigos através do </a:t>
            </a:r>
            <a:r>
              <a:rPr lang="pt-BR" i="1" dirty="0"/>
              <a:t>feed</a:t>
            </a:r>
            <a:r>
              <a:rPr lang="pt-BR" dirty="0"/>
              <a:t> da Home. 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/>
              <a:t>Neste </a:t>
            </a:r>
            <a:r>
              <a:rPr lang="pt-BR" i="1" dirty="0"/>
              <a:t>feed</a:t>
            </a:r>
            <a:r>
              <a:rPr lang="pt-BR" dirty="0"/>
              <a:t> é possível ver repositórios novos que estão fazendo sucesso e que, na maioria das vezes, podem lhe ajudar com algum projeto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</p:txBody>
      </p:sp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DF680172-1135-46AF-BDB6-0BAB7688C10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22094" r="14540"/>
          <a:stretch/>
        </p:blipFill>
        <p:spPr>
          <a:xfrm>
            <a:off x="6359647" y="2222288"/>
            <a:ext cx="4720729" cy="4188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2202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9FFECE-8B1B-40AD-B90E-4966724705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Git-Hub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D2A23FA-C3B2-4F4B-A8E2-DB72C4FE805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t">
            <a:normAutofit/>
          </a:bodyPr>
          <a:lstStyle/>
          <a:p>
            <a:pPr marL="0" indent="0">
              <a:buNone/>
            </a:pPr>
            <a:r>
              <a:rPr lang="pt-BR" dirty="0"/>
              <a:t>Ainda é possível acompanhar o </a:t>
            </a:r>
            <a:r>
              <a:rPr lang="pt-BR" i="1" dirty="0"/>
              <a:t>feed</a:t>
            </a:r>
            <a:r>
              <a:rPr lang="pt-BR" dirty="0"/>
              <a:t> de cada Organização do </a:t>
            </a:r>
            <a:r>
              <a:rPr lang="pt-BR" dirty="0" err="1"/>
              <a:t>Git-Hub</a:t>
            </a:r>
            <a:r>
              <a:rPr lang="pt-BR" dirty="0"/>
              <a:t> que você participe.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/>
              <a:t>Criar organizações é uma boa prática para projetos de grande porte que tenham diversas aplicações. </a:t>
            </a:r>
          </a:p>
        </p:txBody>
      </p:sp>
      <p:pic>
        <p:nvPicPr>
          <p:cNvPr id="7" name="Espaço Reservado para Conteúdo 6">
            <a:extLst>
              <a:ext uri="{FF2B5EF4-FFF2-40B4-BE49-F238E27FC236}">
                <a16:creationId xmlns:a16="http://schemas.microsoft.com/office/drawing/2014/main" id="{0DF4137C-D8A9-4CA6-9C3F-E979577AA92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152804" y="1547239"/>
            <a:ext cx="4220484" cy="4988858"/>
          </a:xfrm>
          <a:prstGeom prst="roundRect">
            <a:avLst>
              <a:gd name="adj" fmla="val 2648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0923083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426FBC-9380-4967-806C-FA49C83488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README.md e Descrição do Repositório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15EDC1B-89C0-4229-940C-44422C2576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err="1"/>
              <a:t>Git</a:t>
            </a:r>
            <a:r>
              <a:rPr lang="pt-BR" dirty="0"/>
              <a:t> &amp; </a:t>
            </a:r>
            <a:r>
              <a:rPr lang="pt-BR" dirty="0" err="1"/>
              <a:t>Git-Hub</a:t>
            </a:r>
            <a:r>
              <a:rPr lang="pt-BR"/>
              <a:t> – Aprimorando o conhecimento</a:t>
            </a:r>
          </a:p>
        </p:txBody>
      </p:sp>
    </p:spTree>
    <p:extLst>
      <p:ext uri="{BB962C8B-B14F-4D97-AF65-F5344CB8AC3E}">
        <p14:creationId xmlns:p14="http://schemas.microsoft.com/office/powerpoint/2010/main" val="4159431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B2DC09-A766-44A6-9987-59B83752FD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README.md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58B1CC9-D1A5-4E93-BADD-F7369463898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t">
            <a:normAutofit/>
          </a:bodyPr>
          <a:lstStyle/>
          <a:p>
            <a:pPr marL="0" indent="0">
              <a:buNone/>
            </a:pPr>
            <a:r>
              <a:rPr lang="pt-BR" dirty="0"/>
              <a:t>O </a:t>
            </a:r>
            <a:r>
              <a:rPr lang="pt-BR" dirty="0">
                <a:latin typeface="Consolas" panose="020B0609020204030204" pitchFamily="49" charset="0"/>
              </a:rPr>
              <a:t>README.md </a:t>
            </a:r>
            <a:r>
              <a:rPr lang="pt-BR" dirty="0">
                <a:latin typeface="+mj-lt"/>
              </a:rPr>
              <a:t>é um arquivo utilizado dentro do </a:t>
            </a:r>
            <a:r>
              <a:rPr lang="pt-BR" dirty="0" err="1">
                <a:latin typeface="+mj-lt"/>
              </a:rPr>
              <a:t>Git-Hub</a:t>
            </a:r>
            <a:r>
              <a:rPr lang="pt-BR" dirty="0">
                <a:latin typeface="+mj-lt"/>
              </a:rPr>
              <a:t> para descrever perfis, repositórios, projetos, etc. Serve pra documentar tudo</a:t>
            </a:r>
          </a:p>
          <a:p>
            <a:pPr marL="0" indent="0">
              <a:buNone/>
            </a:pPr>
            <a:endParaRPr lang="pt-BR" dirty="0">
              <a:latin typeface="+mj-lt"/>
            </a:endParaRPr>
          </a:p>
          <a:p>
            <a:pPr marL="0" indent="0">
              <a:buNone/>
            </a:pPr>
            <a:r>
              <a:rPr lang="pt-BR" dirty="0">
                <a:latin typeface="+mj-lt"/>
              </a:rPr>
              <a:t>A linguagem básica para esse arquivo é a </a:t>
            </a:r>
            <a:r>
              <a:rPr lang="pt-BR" dirty="0" err="1">
                <a:latin typeface="+mj-lt"/>
              </a:rPr>
              <a:t>Markdown</a:t>
            </a:r>
            <a:r>
              <a:rPr lang="pt-BR" dirty="0">
                <a:latin typeface="+mj-lt"/>
              </a:rPr>
              <a:t>. É uma linguagem de marcação com recursos semelhante à HTML.</a:t>
            </a:r>
          </a:p>
          <a:p>
            <a:pPr marL="0" indent="0">
              <a:buNone/>
            </a:pPr>
            <a:endParaRPr lang="pt-BR" dirty="0">
              <a:latin typeface="+mj-lt"/>
            </a:endParaRPr>
          </a:p>
          <a:p>
            <a:pPr marL="0" indent="0">
              <a:buNone/>
            </a:pPr>
            <a:r>
              <a:rPr lang="pt-BR" dirty="0">
                <a:latin typeface="+mj-lt"/>
              </a:rPr>
              <a:t>Vejamos detalhes dessa linguagem:</a:t>
            </a:r>
          </a:p>
          <a:p>
            <a:pPr marL="0" indent="0">
              <a:buNone/>
            </a:pPr>
            <a:endParaRPr lang="pt-BR" dirty="0">
              <a:latin typeface="Consolas" panose="020B0609020204030204" pitchFamily="49" charset="0"/>
            </a:endParaRPr>
          </a:p>
        </p:txBody>
      </p:sp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8FAC4FE0-05F5-4A72-A81A-FCC0BF7037B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965950" y="2222500"/>
            <a:ext cx="3638550" cy="3638550"/>
          </a:xfrm>
        </p:spPr>
      </p:pic>
    </p:spTree>
    <p:extLst>
      <p:ext uri="{BB962C8B-B14F-4D97-AF65-F5344CB8AC3E}">
        <p14:creationId xmlns:p14="http://schemas.microsoft.com/office/powerpoint/2010/main" val="34278468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B0FFB2D-BEB1-4642-8CDC-F310033F5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README.md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58CE087-9C0B-44F3-846F-233D31EAA2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4017148"/>
          </a:xfrm>
        </p:spPr>
        <p:txBody>
          <a:bodyPr numCol="2" anchor="t">
            <a:normAutofit fontScale="92500" lnSpcReduction="10000"/>
          </a:bodyPr>
          <a:lstStyle/>
          <a:p>
            <a:pPr marL="0" indent="0">
              <a:buNone/>
            </a:pPr>
            <a:r>
              <a:rPr lang="pt-BR" dirty="0">
                <a:latin typeface="Consolas" panose="020B0609020204030204" pitchFamily="49" charset="0"/>
              </a:rPr>
              <a:t># Este é um H1</a:t>
            </a:r>
          </a:p>
          <a:p>
            <a:pPr marL="0" indent="0">
              <a:buNone/>
            </a:pPr>
            <a:r>
              <a:rPr lang="pt-BR" dirty="0">
                <a:latin typeface="Consolas" panose="020B0609020204030204" pitchFamily="49" charset="0"/>
              </a:rPr>
              <a:t>## Este é um H2</a:t>
            </a:r>
          </a:p>
          <a:p>
            <a:pPr marL="0" indent="0">
              <a:buNone/>
            </a:pPr>
            <a:r>
              <a:rPr lang="pt-BR" dirty="0">
                <a:latin typeface="Consolas" panose="020B0609020204030204" pitchFamily="49" charset="0"/>
              </a:rPr>
              <a:t>###### Temos até o H6</a:t>
            </a:r>
          </a:p>
          <a:p>
            <a:pPr marL="0" indent="0">
              <a:buNone/>
            </a:pPr>
            <a:r>
              <a:rPr lang="pt-BR" dirty="0">
                <a:latin typeface="Consolas" panose="020B0609020204030204" pitchFamily="49" charset="0"/>
              </a:rPr>
              <a:t>Este é um texto normal</a:t>
            </a:r>
          </a:p>
          <a:p>
            <a:pPr marL="0" indent="0">
              <a:buNone/>
            </a:pPr>
            <a:r>
              <a:rPr lang="pt-BR" dirty="0">
                <a:latin typeface="Consolas" panose="020B0609020204030204" pitchFamily="49" charset="0"/>
              </a:rPr>
              <a:t>&gt; Essa é uma observação. </a:t>
            </a:r>
          </a:p>
          <a:p>
            <a:pPr marL="0" indent="0">
              <a:buNone/>
            </a:pPr>
            <a:r>
              <a:rPr lang="pt-BR" dirty="0">
                <a:latin typeface="Consolas" panose="020B0609020204030204" pitchFamily="49" charset="0"/>
              </a:rPr>
              <a:t>Abaixo temos uma lista</a:t>
            </a:r>
          </a:p>
          <a:p>
            <a:pPr marL="0" indent="0">
              <a:buNone/>
            </a:pPr>
            <a:endParaRPr lang="pt-BR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dirty="0">
                <a:latin typeface="Consolas" panose="020B0609020204030204" pitchFamily="49" charset="0"/>
              </a:rPr>
              <a:t>- Item 1</a:t>
            </a:r>
          </a:p>
          <a:p>
            <a:pPr marL="0" indent="0">
              <a:buNone/>
            </a:pPr>
            <a:r>
              <a:rPr lang="pt-BR" dirty="0">
                <a:latin typeface="Consolas" panose="020B0609020204030204" pitchFamily="49" charset="0"/>
              </a:rPr>
              <a:t>- Item 2</a:t>
            </a:r>
          </a:p>
          <a:p>
            <a:pPr marL="0" indent="0">
              <a:buNone/>
            </a:pPr>
            <a:r>
              <a:rPr lang="pt-BR" dirty="0">
                <a:latin typeface="Consolas" panose="020B0609020204030204" pitchFamily="49" charset="0"/>
              </a:rPr>
              <a:t>- Item 3</a:t>
            </a:r>
          </a:p>
          <a:p>
            <a:pPr marL="0" indent="0">
              <a:buNone/>
            </a:pPr>
            <a:endParaRPr lang="pt-BR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dirty="0">
                <a:latin typeface="Consolas" panose="020B0609020204030204" pitchFamily="49" charset="0"/>
              </a:rPr>
              <a:t>&lt;!--Aqui temos comentários tipo HTML--&gt;</a:t>
            </a:r>
          </a:p>
          <a:p>
            <a:pPr marL="0" indent="0">
              <a:buNone/>
            </a:pPr>
            <a:endParaRPr lang="pt-BR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dirty="0">
                <a:latin typeface="Consolas" panose="020B0609020204030204" pitchFamily="49" charset="0"/>
              </a:rPr>
              <a:t>Abaixo temos uma lista numerada</a:t>
            </a:r>
          </a:p>
          <a:p>
            <a:pPr marL="0" indent="0">
              <a:buNone/>
            </a:pPr>
            <a:r>
              <a:rPr lang="pt-BR" dirty="0">
                <a:latin typeface="Consolas" panose="020B0609020204030204" pitchFamily="49" charset="0"/>
              </a:rPr>
              <a:t>1. Item 1</a:t>
            </a:r>
          </a:p>
          <a:p>
            <a:pPr marL="0" indent="0">
              <a:buNone/>
            </a:pPr>
            <a:r>
              <a:rPr lang="pt-BR" dirty="0">
                <a:latin typeface="Consolas" panose="020B0609020204030204" pitchFamily="49" charset="0"/>
              </a:rPr>
              <a:t>2. Item 2</a:t>
            </a:r>
          </a:p>
          <a:p>
            <a:pPr marL="0" indent="0">
              <a:buNone/>
            </a:pPr>
            <a:r>
              <a:rPr lang="pt-BR" dirty="0">
                <a:latin typeface="Consolas" panose="020B0609020204030204" pitchFamily="49" charset="0"/>
              </a:rPr>
              <a:t>3. Item 3</a:t>
            </a:r>
          </a:p>
          <a:p>
            <a:pPr marL="0" indent="0">
              <a:buNone/>
            </a:pPr>
            <a:endParaRPr lang="pt-BR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dirty="0">
                <a:latin typeface="Consolas" panose="020B0609020204030204" pitchFamily="49" charset="0"/>
              </a:rPr>
              <a:t>Para </a:t>
            </a:r>
            <a:r>
              <a:rPr lang="pt-BR" dirty="0" err="1">
                <a:latin typeface="Consolas" panose="020B0609020204030204" pitchFamily="49" charset="0"/>
              </a:rPr>
              <a:t>templates</a:t>
            </a:r>
            <a:r>
              <a:rPr lang="pt-BR" dirty="0">
                <a:latin typeface="Consolas" panose="020B0609020204030204" pitchFamily="49" charset="0"/>
              </a:rPr>
              <a:t> de README e dicas específicas acesse</a:t>
            </a:r>
          </a:p>
          <a:p>
            <a:pPr marL="0" indent="0">
              <a:buNone/>
            </a:pPr>
            <a:r>
              <a:rPr lang="pt-BR" dirty="0">
                <a:latin typeface="Consolas" panose="020B0609020204030204" pitchFamily="49" charset="0"/>
                <a:hlinkClick r:id="rId2"/>
              </a:rPr>
              <a:t>https://github.com/iuricode/readme-template</a:t>
            </a:r>
            <a:r>
              <a:rPr lang="pt-BR" dirty="0"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endParaRPr lang="pt-BR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62389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CEDFA13-60BA-4208-993A-E34F424963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728" y="781310"/>
            <a:ext cx="4852988" cy="1617163"/>
          </a:xfrm>
        </p:spPr>
        <p:txBody>
          <a:bodyPr/>
          <a:lstStyle/>
          <a:p>
            <a:r>
              <a:rPr lang="pt-BR" sz="3200" dirty="0"/>
              <a:t>Thiago Sousa</a:t>
            </a:r>
          </a:p>
        </p:txBody>
      </p:sp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B53F4581-D06F-4D0D-86ED-877DCE36472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75" b="12475"/>
          <a:stretch>
            <a:fillRect/>
          </a:stretch>
        </p:blipFill>
        <p:spPr>
          <a:xfrm>
            <a:off x="6325144" y="255494"/>
            <a:ext cx="5639830" cy="6347012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FCBE12A0-97BE-4A2A-A713-D7FB031D31B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800" dirty="0"/>
              <a:t>Criptógrafo-Analista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800" dirty="0" err="1"/>
              <a:t>Dev</a:t>
            </a:r>
            <a:r>
              <a:rPr lang="pt-BR" sz="1800" dirty="0"/>
              <a:t> Full-</a:t>
            </a:r>
            <a:r>
              <a:rPr lang="pt-BR" sz="1800" dirty="0" err="1"/>
              <a:t>Stack</a:t>
            </a:r>
            <a:endParaRPr lang="pt-BR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800" dirty="0" err="1"/>
              <a:t>Dev</a:t>
            </a:r>
            <a:r>
              <a:rPr lang="pt-BR" sz="1800" dirty="0"/>
              <a:t> Multiplataforma (Desktop, Web, Mobile, Sistemas Embarcados)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800" dirty="0"/>
              <a:t>Estudante de Hacking Ético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800" dirty="0"/>
              <a:t>Técnico em Informática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800" dirty="0"/>
              <a:t>Entusiasta do </a:t>
            </a:r>
            <a:r>
              <a:rPr lang="pt-BR" sz="1800" dirty="0" err="1"/>
              <a:t>Git-Hub</a:t>
            </a:r>
            <a:r>
              <a:rPr lang="pt-BR" sz="1800" dirty="0"/>
              <a:t> à 3 anos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800" dirty="0">
                <a:hlinkClick r:id="rId4"/>
              </a:rPr>
              <a:t>github.com/ThiagoSousa81</a:t>
            </a:r>
            <a:endParaRPr lang="pt-BR" sz="1800" dirty="0"/>
          </a:p>
        </p:txBody>
      </p:sp>
    </p:spTree>
    <p:extLst>
      <p:ext uri="{BB962C8B-B14F-4D97-AF65-F5344CB8AC3E}">
        <p14:creationId xmlns:p14="http://schemas.microsoft.com/office/powerpoint/2010/main" val="8536620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B0FFB2D-BEB1-4642-8CDC-F310033F5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README.md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58CE087-9C0B-44F3-846F-233D31EAA2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4017148"/>
          </a:xfrm>
        </p:spPr>
        <p:txBody>
          <a:bodyPr numCol="2" anchor="t">
            <a:normAutofit/>
          </a:bodyPr>
          <a:lstStyle/>
          <a:p>
            <a:pPr marL="0" indent="0">
              <a:buNone/>
            </a:pPr>
            <a:r>
              <a:rPr lang="pt-BR" dirty="0">
                <a:latin typeface="Consolas" panose="020B0609020204030204" pitchFamily="49" charset="0"/>
              </a:rPr>
              <a:t>&lt;!--Para alinhar um conteúdo, fazemos assim--&gt;</a:t>
            </a:r>
          </a:p>
          <a:p>
            <a:pPr marL="0" indent="0">
              <a:buNone/>
            </a:pPr>
            <a:endParaRPr lang="pt-BR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dirty="0">
                <a:latin typeface="Consolas" panose="020B0609020204030204" pitchFamily="49" charset="0"/>
              </a:rPr>
              <a:t>&lt;h2 </a:t>
            </a:r>
            <a:r>
              <a:rPr lang="pt-BR" dirty="0" err="1">
                <a:latin typeface="Consolas" panose="020B0609020204030204" pitchFamily="49" charset="0"/>
              </a:rPr>
              <a:t>align</a:t>
            </a:r>
            <a:r>
              <a:rPr lang="pt-BR" dirty="0">
                <a:latin typeface="Consolas" panose="020B0609020204030204" pitchFamily="49" charset="0"/>
              </a:rPr>
              <a:t>=</a:t>
            </a:r>
            <a:r>
              <a:rPr lang="pt-BR" dirty="0" err="1">
                <a:latin typeface="Consolas" panose="020B0609020204030204" pitchFamily="49" charset="0"/>
              </a:rPr>
              <a:t>right</a:t>
            </a:r>
            <a:r>
              <a:rPr lang="pt-BR" dirty="0">
                <a:latin typeface="Consolas" panose="020B0609020204030204" pitchFamily="49" charset="0"/>
              </a:rPr>
              <a:t>&gt;Direita&lt;/h2&gt;</a:t>
            </a:r>
          </a:p>
          <a:p>
            <a:pPr marL="0" indent="0">
              <a:buNone/>
            </a:pPr>
            <a:r>
              <a:rPr lang="pt-BR" dirty="0">
                <a:latin typeface="Consolas" panose="020B0609020204030204" pitchFamily="49" charset="0"/>
              </a:rPr>
              <a:t>&lt;h1 </a:t>
            </a:r>
            <a:r>
              <a:rPr lang="pt-BR" dirty="0" err="1">
                <a:latin typeface="Consolas" panose="020B0609020204030204" pitchFamily="49" charset="0"/>
              </a:rPr>
              <a:t>align</a:t>
            </a:r>
            <a:r>
              <a:rPr lang="pt-BR" dirty="0">
                <a:latin typeface="Consolas" panose="020B0609020204030204" pitchFamily="49" charset="0"/>
              </a:rPr>
              <a:t>=center&gt;Centralizado&lt;/h1&gt;</a:t>
            </a:r>
          </a:p>
          <a:p>
            <a:pPr marL="0" indent="0">
              <a:buNone/>
            </a:pPr>
            <a:r>
              <a:rPr lang="pt-BR" dirty="0">
                <a:latin typeface="Consolas" panose="020B0609020204030204" pitchFamily="49" charset="0"/>
              </a:rPr>
              <a:t>&lt;h3 </a:t>
            </a:r>
            <a:r>
              <a:rPr lang="pt-BR" dirty="0" err="1">
                <a:latin typeface="Consolas" panose="020B0609020204030204" pitchFamily="49" charset="0"/>
              </a:rPr>
              <a:t>align</a:t>
            </a:r>
            <a:r>
              <a:rPr lang="pt-BR" dirty="0">
                <a:latin typeface="Consolas" panose="020B0609020204030204" pitchFamily="49" charset="0"/>
              </a:rPr>
              <a:t>=</a:t>
            </a:r>
            <a:r>
              <a:rPr lang="pt-BR" dirty="0" err="1">
                <a:latin typeface="Consolas" panose="020B0609020204030204" pitchFamily="49" charset="0"/>
              </a:rPr>
              <a:t>left</a:t>
            </a:r>
            <a:r>
              <a:rPr lang="pt-BR" dirty="0">
                <a:latin typeface="Consolas" panose="020B0609020204030204" pitchFamily="49" charset="0"/>
              </a:rPr>
              <a:t>&gt;Esquerda&lt;/h3&gt;</a:t>
            </a:r>
          </a:p>
          <a:p>
            <a:pPr marL="0" indent="0">
              <a:buNone/>
            </a:pPr>
            <a:r>
              <a:rPr lang="pt-BR" dirty="0">
                <a:latin typeface="Consolas" panose="020B0609020204030204" pitchFamily="49" charset="0"/>
              </a:rPr>
              <a:t>Implementando formatação:</a:t>
            </a:r>
          </a:p>
          <a:p>
            <a:pPr marL="0" indent="0">
              <a:buNone/>
            </a:pPr>
            <a:endParaRPr lang="pt-BR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dirty="0">
                <a:latin typeface="Consolas" panose="020B0609020204030204" pitchFamily="49" charset="0"/>
              </a:rPr>
              <a:t>**Negrito**</a:t>
            </a:r>
          </a:p>
          <a:p>
            <a:pPr marL="0" indent="0">
              <a:buNone/>
            </a:pPr>
            <a:r>
              <a:rPr lang="pt-BR" dirty="0">
                <a:latin typeface="Consolas" panose="020B0609020204030204" pitchFamily="49" charset="0"/>
              </a:rPr>
              <a:t>*Itálico*</a:t>
            </a:r>
          </a:p>
          <a:p>
            <a:pPr marL="0" indent="0">
              <a:buNone/>
            </a:pPr>
            <a:r>
              <a:rPr lang="pt-BR" dirty="0">
                <a:latin typeface="Consolas" panose="020B0609020204030204" pitchFamily="49" charset="0"/>
              </a:rPr>
              <a:t>`</a:t>
            </a:r>
            <a:r>
              <a:rPr lang="pt-BR" dirty="0" err="1">
                <a:latin typeface="Consolas" panose="020B0609020204030204" pitchFamily="49" charset="0"/>
              </a:rPr>
              <a:t>Monoespaçado</a:t>
            </a:r>
            <a:r>
              <a:rPr lang="pt-BR" dirty="0">
                <a:latin typeface="Consolas" panose="020B0609020204030204" pitchFamily="49" charset="0"/>
              </a:rPr>
              <a:t>`</a:t>
            </a:r>
          </a:p>
          <a:p>
            <a:pPr marL="0" indent="0">
              <a:buNone/>
            </a:pPr>
            <a:endParaRPr lang="pt-BR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dirty="0">
                <a:latin typeface="Consolas" panose="020B0609020204030204" pitchFamily="49" charset="0"/>
              </a:rPr>
              <a:t>Agora em </a:t>
            </a:r>
            <a:r>
              <a:rPr lang="pt-BR" dirty="0" err="1">
                <a:latin typeface="Consolas" panose="020B0609020204030204" pitchFamily="49" charset="0"/>
              </a:rPr>
              <a:t>tags</a:t>
            </a:r>
            <a:endParaRPr lang="pt-BR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dirty="0">
                <a:latin typeface="Consolas" panose="020B0609020204030204" pitchFamily="49" charset="0"/>
              </a:rPr>
              <a:t>&lt;b&gt;Negrito&lt;/b&gt;</a:t>
            </a:r>
          </a:p>
          <a:p>
            <a:pPr marL="0" indent="0">
              <a:buNone/>
            </a:pPr>
            <a:r>
              <a:rPr lang="pt-BR" dirty="0">
                <a:latin typeface="Consolas" panose="020B0609020204030204" pitchFamily="49" charset="0"/>
              </a:rPr>
              <a:t>&lt;i&gt;Itálico&lt;/i&gt;</a:t>
            </a:r>
          </a:p>
          <a:p>
            <a:pPr marL="0" indent="0">
              <a:buNone/>
            </a:pPr>
            <a:r>
              <a:rPr lang="pt-BR" dirty="0">
                <a:latin typeface="Consolas" panose="020B0609020204030204" pitchFamily="49" charset="0"/>
              </a:rPr>
              <a:t>&lt;</a:t>
            </a:r>
            <a:r>
              <a:rPr lang="pt-BR" dirty="0" err="1">
                <a:latin typeface="Consolas" panose="020B0609020204030204" pitchFamily="49" charset="0"/>
              </a:rPr>
              <a:t>code</a:t>
            </a:r>
            <a:r>
              <a:rPr lang="pt-BR" dirty="0">
                <a:latin typeface="Consolas" panose="020B0609020204030204" pitchFamily="49" charset="0"/>
              </a:rPr>
              <a:t>&gt;</a:t>
            </a:r>
            <a:r>
              <a:rPr lang="pt-BR" dirty="0" err="1">
                <a:latin typeface="Consolas" panose="020B0609020204030204" pitchFamily="49" charset="0"/>
              </a:rPr>
              <a:t>Monoespaçado</a:t>
            </a:r>
            <a:r>
              <a:rPr lang="pt-BR" dirty="0">
                <a:latin typeface="Consolas" panose="020B0609020204030204" pitchFamily="49" charset="0"/>
              </a:rPr>
              <a:t>&lt;/</a:t>
            </a:r>
            <a:r>
              <a:rPr lang="pt-BR" dirty="0" err="1">
                <a:latin typeface="Consolas" panose="020B0609020204030204" pitchFamily="49" charset="0"/>
              </a:rPr>
              <a:t>code</a:t>
            </a:r>
            <a:r>
              <a:rPr lang="pt-BR" dirty="0"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endParaRPr lang="pt-BR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dirty="0">
                <a:latin typeface="Consolas" panose="020B0609020204030204" pitchFamily="49" charset="0"/>
              </a:rPr>
              <a:t>	Para colocar trecho de código é só colar, selecionar e aplicar um </a:t>
            </a:r>
            <a:r>
              <a:rPr lang="pt-BR" dirty="0" err="1">
                <a:latin typeface="Consolas" panose="020B0609020204030204" pitchFamily="49" charset="0"/>
              </a:rPr>
              <a:t>tab</a:t>
            </a:r>
            <a:endParaRPr lang="pt-BR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09341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B0FFB2D-BEB1-4642-8CDC-F310033F5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README.md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58CE087-9C0B-44F3-846F-233D31EAA2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6"/>
            <a:ext cx="10554574" cy="4286089"/>
          </a:xfrm>
        </p:spPr>
        <p:txBody>
          <a:bodyPr numCol="2" anchor="t">
            <a:normAutofit/>
          </a:bodyPr>
          <a:lstStyle/>
          <a:p>
            <a:pPr marL="0" indent="0">
              <a:buNone/>
            </a:pPr>
            <a:r>
              <a:rPr lang="pt-BR" dirty="0">
                <a:latin typeface="Consolas" panose="020B0609020204030204" pitchFamily="49" charset="0"/>
              </a:rPr>
              <a:t>&lt;</a:t>
            </a:r>
            <a:r>
              <a:rPr lang="pt-BR" dirty="0" err="1">
                <a:latin typeface="Consolas" panose="020B0609020204030204" pitchFamily="49" charset="0"/>
              </a:rPr>
              <a:t>details</a:t>
            </a:r>
            <a:r>
              <a:rPr lang="pt-BR" dirty="0">
                <a:latin typeface="Consolas" panose="020B0609020204030204" pitchFamily="49" charset="0"/>
              </a:rPr>
              <a:t>&gt;&lt;</a:t>
            </a:r>
            <a:r>
              <a:rPr lang="pt-BR" dirty="0" err="1">
                <a:latin typeface="Consolas" panose="020B0609020204030204" pitchFamily="49" charset="0"/>
              </a:rPr>
              <a:t>summary</a:t>
            </a:r>
            <a:r>
              <a:rPr lang="pt-BR" dirty="0">
                <a:latin typeface="Consolas" panose="020B0609020204030204" pitchFamily="49" charset="0"/>
              </a:rPr>
              <a:t>&gt;Abre o colapso por aqui&lt;/</a:t>
            </a:r>
            <a:r>
              <a:rPr lang="pt-BR" dirty="0" err="1">
                <a:latin typeface="Consolas" panose="020B0609020204030204" pitchFamily="49" charset="0"/>
              </a:rPr>
              <a:t>summary</a:t>
            </a:r>
            <a:r>
              <a:rPr lang="pt-BR" dirty="0"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endParaRPr lang="pt-BR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dirty="0">
                <a:latin typeface="Consolas" panose="020B0609020204030204" pitchFamily="49" charset="0"/>
              </a:rPr>
              <a:t>Dentro de um </a:t>
            </a:r>
            <a:r>
              <a:rPr lang="pt-BR" dirty="0" err="1">
                <a:latin typeface="Consolas" panose="020B0609020204030204" pitchFamily="49" charset="0"/>
              </a:rPr>
              <a:t>colapsível</a:t>
            </a:r>
            <a:r>
              <a:rPr lang="pt-BR" dirty="0">
                <a:latin typeface="Consolas" panose="020B0609020204030204" pitchFamily="49" charset="0"/>
              </a:rPr>
              <a:t> é possível ocultar conteúdo</a:t>
            </a:r>
          </a:p>
          <a:p>
            <a:pPr marL="0" indent="0">
              <a:buNone/>
            </a:pPr>
            <a:endParaRPr lang="pt-BR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dirty="0">
                <a:latin typeface="Consolas" panose="020B0609020204030204" pitchFamily="49" charset="0"/>
              </a:rPr>
              <a:t>&lt;/</a:t>
            </a:r>
            <a:r>
              <a:rPr lang="pt-BR" dirty="0" err="1">
                <a:latin typeface="Consolas" panose="020B0609020204030204" pitchFamily="49" charset="0"/>
              </a:rPr>
              <a:t>details</a:t>
            </a:r>
            <a:r>
              <a:rPr lang="pt-BR" dirty="0"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endParaRPr lang="pt-BR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dirty="0">
                <a:latin typeface="Consolas" panose="020B0609020204030204" pitchFamily="49" charset="0"/>
              </a:rPr>
              <a:t>Crie tabelas também. O redimensionamento é automático</a:t>
            </a:r>
          </a:p>
          <a:p>
            <a:pPr marL="0" indent="0">
              <a:buNone/>
            </a:pPr>
            <a:endParaRPr lang="pt-BR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dirty="0">
                <a:latin typeface="Consolas" panose="020B0609020204030204" pitchFamily="49" charset="0"/>
              </a:rPr>
              <a:t>| Coluna 1 | Coluna 2 | Coluna 3 |</a:t>
            </a:r>
          </a:p>
          <a:p>
            <a:pPr marL="0" indent="0">
              <a:buNone/>
            </a:pPr>
            <a:r>
              <a:rPr lang="pt-BR" dirty="0">
                <a:latin typeface="Consolas" panose="020B0609020204030204" pitchFamily="49" charset="0"/>
              </a:rPr>
              <a:t>| --- | --- | --- |</a:t>
            </a:r>
          </a:p>
          <a:p>
            <a:pPr marL="0" indent="0">
              <a:buNone/>
            </a:pPr>
            <a:r>
              <a:rPr lang="pt-BR" dirty="0">
                <a:latin typeface="Consolas" panose="020B0609020204030204" pitchFamily="49" charset="0"/>
              </a:rPr>
              <a:t>| Célula 1 | Célula 2 | Célula 3 |</a:t>
            </a:r>
          </a:p>
          <a:p>
            <a:pPr marL="0" indent="0">
              <a:buNone/>
            </a:pPr>
            <a:r>
              <a:rPr lang="pt-BR" dirty="0">
                <a:latin typeface="Consolas" panose="020B0609020204030204" pitchFamily="49" charset="0"/>
              </a:rPr>
              <a:t>| Célula 4 | Célula 5 | Célula 6 |</a:t>
            </a:r>
          </a:p>
          <a:p>
            <a:pPr marL="0" indent="0">
              <a:buNone/>
            </a:pPr>
            <a:endParaRPr lang="pt-BR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dirty="0" err="1">
                <a:latin typeface="Consolas" panose="020B0609020204030204" pitchFamily="49" charset="0"/>
              </a:rPr>
              <a:t>Adcione</a:t>
            </a:r>
            <a:r>
              <a:rPr lang="pt-BR" dirty="0">
                <a:latin typeface="Consolas" panose="020B0609020204030204" pitchFamily="49" charset="0"/>
              </a:rPr>
              <a:t> links e imagens</a:t>
            </a:r>
          </a:p>
          <a:p>
            <a:pPr marL="0" indent="0">
              <a:buNone/>
            </a:pPr>
            <a:r>
              <a:rPr lang="pt-BR" dirty="0">
                <a:latin typeface="Consolas" panose="020B0609020204030204" pitchFamily="49" charset="0"/>
              </a:rPr>
              <a:t>[Link](https://github.com/ThiagoSousa81)</a:t>
            </a:r>
          </a:p>
          <a:p>
            <a:pPr marL="0" indent="0">
              <a:buNone/>
            </a:pPr>
            <a:r>
              <a:rPr lang="pt-BR" dirty="0">
                <a:latin typeface="Consolas" panose="020B0609020204030204" pitchFamily="49" charset="0"/>
              </a:rPr>
              <a:t>![Imagem](link-da-imagem ou SVG automático)</a:t>
            </a:r>
          </a:p>
          <a:p>
            <a:pPr marL="0" indent="0">
              <a:buNone/>
            </a:pPr>
            <a:endParaRPr lang="pt-BR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74161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F44F43-6B0B-45B5-884C-BDE4F2AFC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Vejamos agora como é feito um README.md para um bom perfil</a:t>
            </a:r>
          </a:p>
        </p:txBody>
      </p:sp>
      <p:pic>
        <p:nvPicPr>
          <p:cNvPr id="5" name="Espaço Reservado para Imagem 4">
            <a:extLst>
              <a:ext uri="{FF2B5EF4-FFF2-40B4-BE49-F238E27FC236}">
                <a16:creationId xmlns:a16="http://schemas.microsoft.com/office/drawing/2014/main" id="{E915C410-831D-47D8-A3CE-470168948E3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14983" b="14983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FA0D48B-A104-45D8-9B44-CE97D6AFD54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592844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D2C025-3B80-DCF1-8058-88917C7227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5F1756-7AF5-394C-AD8E-673DCFAE76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2800" dirty="0"/>
              <a:t>Como criar um README.md para seu </a:t>
            </a:r>
            <a:r>
              <a:rPr lang="pt-BR" sz="2800" dirty="0" err="1"/>
              <a:t>Git-Hub</a:t>
            </a:r>
            <a:endParaRPr lang="pt-BR" sz="2800" dirty="0"/>
          </a:p>
        </p:txBody>
      </p:sp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C925354B-5250-61F4-7501-53FB3067ED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13363" y="1219797"/>
            <a:ext cx="6251575" cy="4418406"/>
          </a:xfrm>
        </p:spPr>
      </p:pic>
      <p:sp>
        <p:nvSpPr>
          <p:cNvPr id="12" name="Espaço Reservado para Texto 3">
            <a:extLst>
              <a:ext uri="{FF2B5EF4-FFF2-40B4-BE49-F238E27FC236}">
                <a16:creationId xmlns:a16="http://schemas.microsoft.com/office/drawing/2014/main" id="{437054BA-A960-2E8F-70E2-CA329DA423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 anchor="ctr">
            <a:normAutofit/>
          </a:bodyPr>
          <a:lstStyle/>
          <a:p>
            <a:r>
              <a:rPr lang="pt-BR" sz="2400" dirty="0"/>
              <a:t>Crie um repositório com o seu nome de usuário do </a:t>
            </a:r>
            <a:r>
              <a:rPr lang="pt-BR" sz="2400" dirty="0" err="1"/>
              <a:t>Git-Hub</a:t>
            </a:r>
            <a:endParaRPr lang="pt-BR" sz="2400" dirty="0"/>
          </a:p>
          <a:p>
            <a:r>
              <a:rPr lang="pt-BR" sz="2400" dirty="0"/>
              <a:t>Nele crie um arquivo README.md</a:t>
            </a:r>
          </a:p>
        </p:txBody>
      </p:sp>
    </p:spTree>
    <p:extLst>
      <p:ext uri="{BB962C8B-B14F-4D97-AF65-F5344CB8AC3E}">
        <p14:creationId xmlns:p14="http://schemas.microsoft.com/office/powerpoint/2010/main" val="15355483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97F59D-B827-271A-D3F5-E58BFE0365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Espaço Reservado para Conteúdo 6">
            <a:extLst>
              <a:ext uri="{FF2B5EF4-FFF2-40B4-BE49-F238E27FC236}">
                <a16:creationId xmlns:a16="http://schemas.microsoft.com/office/drawing/2014/main" id="{F79F5EA6-6334-B0A4-9BCD-F33D70A357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073150" y="2260738"/>
            <a:ext cx="3547533" cy="3823688"/>
          </a:xfr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A152066B-D5B7-9414-43C1-AF055CFED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2800" dirty="0"/>
              <a:t>O que não pode faltar no README de seu perfil?</a:t>
            </a:r>
          </a:p>
        </p:txBody>
      </p:sp>
      <p:sp>
        <p:nvSpPr>
          <p:cNvPr id="9" name="Espaço Reservado para Conteúdo 8">
            <a:extLst>
              <a:ext uri="{FF2B5EF4-FFF2-40B4-BE49-F238E27FC236}">
                <a16:creationId xmlns:a16="http://schemas.microsoft.com/office/drawing/2014/main" id="{2A0CE04F-802E-D6FE-A0A5-DB323079D8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/>
              <a:t>Lembrando que no </a:t>
            </a:r>
            <a:r>
              <a:rPr lang="pt-BR" dirty="0" err="1"/>
              <a:t>Git-Hub</a:t>
            </a:r>
            <a:r>
              <a:rPr lang="pt-BR" dirty="0"/>
              <a:t> você tem uma visibilidade internacional</a:t>
            </a:r>
          </a:p>
          <a:p>
            <a:pPr marL="0" indent="0">
              <a:buNone/>
            </a:pPr>
            <a:endParaRPr lang="pt-BR" dirty="0"/>
          </a:p>
          <a:p>
            <a:pPr>
              <a:buFont typeface="Wingdings" panose="05000000000000000000" pitchFamily="2" charset="2"/>
              <a:buChar char="Ø"/>
            </a:pPr>
            <a:r>
              <a:rPr lang="pt-BR" dirty="0"/>
              <a:t>Nome de identificação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pt-BR" dirty="0"/>
              <a:t>Escolaridade atual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pt-BR" dirty="0"/>
              <a:t>Habilidades técnicas principais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pt-BR" dirty="0"/>
              <a:t>Projetos principais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pt-BR" dirty="0"/>
              <a:t>Dashboards de atividade do </a:t>
            </a:r>
            <a:r>
              <a:rPr lang="pt-BR" dirty="0" err="1"/>
              <a:t>Git-Hub</a:t>
            </a:r>
            <a:r>
              <a:rPr lang="pt-BR" dirty="0"/>
              <a:t>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pt-BR" dirty="0"/>
              <a:t>Sessão de idiomas (EN-US)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pt-BR" dirty="0"/>
              <a:t>Botões de redes sociais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pt-BR" dirty="0"/>
              <a:t>Decoração*</a:t>
            </a:r>
          </a:p>
        </p:txBody>
      </p:sp>
      <p:pic>
        <p:nvPicPr>
          <p:cNvPr id="22" name="Imagem 21">
            <a:extLst>
              <a:ext uri="{FF2B5EF4-FFF2-40B4-BE49-F238E27FC236}">
                <a16:creationId xmlns:a16="http://schemas.microsoft.com/office/drawing/2014/main" id="{1BD98431-9A12-153F-2F7B-D0FC7597DF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073150" y="2260738"/>
            <a:ext cx="3547533" cy="3823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7449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639976-76BE-0A96-39AD-AAA71C6497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EC4F93-81FD-A6DF-AE3B-53DC101159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Git-Hub</a:t>
            </a:r>
            <a:r>
              <a:rPr lang="pt-BR" dirty="0"/>
              <a:t> </a:t>
            </a:r>
            <a:r>
              <a:rPr lang="pt-BR" dirty="0" err="1"/>
              <a:t>Codespaces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BA2EED1-F741-9121-B741-A77419555C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err="1"/>
              <a:t>Git</a:t>
            </a:r>
            <a:r>
              <a:rPr lang="pt-BR" dirty="0"/>
              <a:t> &amp; </a:t>
            </a:r>
            <a:r>
              <a:rPr lang="pt-BR" dirty="0" err="1"/>
              <a:t>Git-Hub</a:t>
            </a:r>
            <a:r>
              <a:rPr lang="pt-BR"/>
              <a:t> – Aprimorando o conhecimento</a:t>
            </a:r>
          </a:p>
        </p:txBody>
      </p:sp>
    </p:spTree>
    <p:extLst>
      <p:ext uri="{BB962C8B-B14F-4D97-AF65-F5344CB8AC3E}">
        <p14:creationId xmlns:p14="http://schemas.microsoft.com/office/powerpoint/2010/main" val="5662740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DA4C11-AF1D-992E-7083-E9CF29F989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4B2E6A-7FC2-A6B0-58B9-211A72CE9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Codespaces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3B54FD4-E042-997F-4706-D0A059A91AD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t"/>
          <a:lstStyle/>
          <a:p>
            <a:pPr marL="0" indent="0">
              <a:buNone/>
            </a:pPr>
            <a:endParaRPr lang="pt-BR" dirty="0"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pt-BR" dirty="0"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pt-BR" dirty="0">
                <a:cs typeface="Courier New" panose="02070309020205020404" pitchFamily="49" charset="0"/>
              </a:rPr>
              <a:t>O </a:t>
            </a:r>
            <a:r>
              <a:rPr lang="pt-BR" dirty="0" err="1">
                <a:cs typeface="Courier New" panose="02070309020205020404" pitchFamily="49" charset="0"/>
              </a:rPr>
              <a:t>Codespace</a:t>
            </a:r>
            <a:r>
              <a:rPr lang="pt-BR" dirty="0">
                <a:cs typeface="Courier New" panose="02070309020205020404" pitchFamily="49" charset="0"/>
              </a:rPr>
              <a:t> é um espaço de trabalho totalmente funcional via web</a:t>
            </a:r>
          </a:p>
          <a:p>
            <a:pPr marL="0" indent="0">
              <a:buNone/>
            </a:pPr>
            <a:r>
              <a:rPr lang="pt-BR" dirty="0">
                <a:cs typeface="Courier New" panose="02070309020205020404" pitchFamily="49" charset="0"/>
              </a:rPr>
              <a:t>Praticamente é um ambiente baseado em container</a:t>
            </a:r>
          </a:p>
        </p:txBody>
      </p:sp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14D87A39-F6C4-56C9-D837-142D7189589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188075" y="2395907"/>
            <a:ext cx="5194300" cy="3291736"/>
          </a:xfrm>
        </p:spPr>
      </p:pic>
    </p:spTree>
    <p:extLst>
      <p:ext uri="{BB962C8B-B14F-4D97-AF65-F5344CB8AC3E}">
        <p14:creationId xmlns:p14="http://schemas.microsoft.com/office/powerpoint/2010/main" val="10271173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6B67B2-D820-EBBD-9F9F-ACE30470E6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B0F33E-5D53-03EE-4C50-F499511928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Issues</a:t>
            </a:r>
            <a:r>
              <a:rPr lang="pt-BR" dirty="0"/>
              <a:t> – Problemas e Soluções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7463E55-C200-919F-3FB5-0572AA0B0F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err="1"/>
              <a:t>Git</a:t>
            </a:r>
            <a:r>
              <a:rPr lang="pt-BR" dirty="0"/>
              <a:t> &amp; </a:t>
            </a:r>
            <a:r>
              <a:rPr lang="pt-BR" dirty="0" err="1"/>
              <a:t>Git-Hub</a:t>
            </a:r>
            <a:r>
              <a:rPr lang="pt-BR"/>
              <a:t> – Aprimorando o conhecimento</a:t>
            </a:r>
          </a:p>
        </p:txBody>
      </p:sp>
    </p:spTree>
    <p:extLst>
      <p:ext uri="{BB962C8B-B14F-4D97-AF65-F5344CB8AC3E}">
        <p14:creationId xmlns:p14="http://schemas.microsoft.com/office/powerpoint/2010/main" val="37427816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C2AB26-85F1-280D-D474-449DB7DB7E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1A1F583-37AD-D46B-7EDD-D250AF931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Issues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5239D61-D48A-678C-C614-37EA74801A4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ctr"/>
          <a:lstStyle/>
          <a:p>
            <a:pPr marL="0" indent="0">
              <a:buNone/>
            </a:pPr>
            <a:r>
              <a:rPr lang="pt-BR" dirty="0">
                <a:cs typeface="Courier New" panose="02070309020205020404" pitchFamily="49" charset="0"/>
              </a:rPr>
              <a:t>As </a:t>
            </a:r>
            <a:r>
              <a:rPr lang="pt-BR" i="1" dirty="0" err="1">
                <a:cs typeface="Courier New" panose="02070309020205020404" pitchFamily="49" charset="0"/>
              </a:rPr>
              <a:t>issues</a:t>
            </a:r>
            <a:r>
              <a:rPr lang="pt-BR" dirty="0">
                <a:cs typeface="Courier New" panose="02070309020205020404" pitchFamily="49" charset="0"/>
              </a:rPr>
              <a:t> no GitHub são blogs independentes separados que normalmente são usados para documentar “problemas” sobre o projeto</a:t>
            </a:r>
          </a:p>
        </p:txBody>
      </p:sp>
      <p:pic>
        <p:nvPicPr>
          <p:cNvPr id="8" name="Espaço Reservado para Conteúdo 7">
            <a:extLst>
              <a:ext uri="{FF2B5EF4-FFF2-40B4-BE49-F238E27FC236}">
                <a16:creationId xmlns:a16="http://schemas.microsoft.com/office/drawing/2014/main" id="{3CA5CAAA-1C28-1598-50AC-C8791EF2C81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88075" y="2264892"/>
            <a:ext cx="5194300" cy="3553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7466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7B3ACF-B253-FA5E-62F9-A7CDF22C61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FB6B12-CA58-C8A2-1A52-C85EDC9C4E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Projetos e Gestão de Trabalho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B3936D0-A60D-410F-2172-15BA699C0B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err="1"/>
              <a:t>Git</a:t>
            </a:r>
            <a:r>
              <a:rPr lang="pt-BR" dirty="0"/>
              <a:t> &amp; </a:t>
            </a:r>
            <a:r>
              <a:rPr lang="pt-BR" dirty="0" err="1"/>
              <a:t>Git-Hub</a:t>
            </a:r>
            <a:r>
              <a:rPr lang="pt-BR"/>
              <a:t> – Aprimorando o conhecimento</a:t>
            </a:r>
          </a:p>
        </p:txBody>
      </p:sp>
    </p:spTree>
    <p:extLst>
      <p:ext uri="{BB962C8B-B14F-4D97-AF65-F5344CB8AC3E}">
        <p14:creationId xmlns:p14="http://schemas.microsoft.com/office/powerpoint/2010/main" val="2772227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F657381-CBB3-47EE-93FE-6C961CF6C3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Ementa da Capacitação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D3FD37B-7A5E-4C07-BC98-312C4F1FD0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6136" y="2649072"/>
            <a:ext cx="10554574" cy="2602944"/>
          </a:xfrm>
        </p:spPr>
        <p:txBody>
          <a:bodyPr numCol="2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pt-BR" sz="2400" dirty="0" err="1"/>
              <a:t>git</a:t>
            </a:r>
            <a:r>
              <a:rPr lang="pt-BR" sz="2400" dirty="0"/>
              <a:t> (essencial)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2400" dirty="0"/>
              <a:t>Repositórios no </a:t>
            </a:r>
            <a:r>
              <a:rPr lang="pt-BR" sz="2400" dirty="0" err="1"/>
              <a:t>Git-Hub</a:t>
            </a:r>
            <a:endParaRPr lang="pt-BR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pt-BR" sz="2400" dirty="0"/>
              <a:t>README.md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2400" dirty="0" err="1"/>
              <a:t>Codespaces</a:t>
            </a:r>
            <a:endParaRPr lang="pt-BR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pt-BR" sz="2400" dirty="0" err="1"/>
              <a:t>Issues</a:t>
            </a:r>
            <a:endParaRPr lang="pt-BR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pt-BR" sz="2400" dirty="0"/>
              <a:t>Projetos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2400" dirty="0" err="1"/>
              <a:t>Pull-Requests</a:t>
            </a:r>
            <a:endParaRPr lang="pt-BR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pt-BR" sz="2400" dirty="0"/>
              <a:t>Workflows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2400" dirty="0" err="1"/>
              <a:t>Badges</a:t>
            </a:r>
            <a:r>
              <a:rPr lang="pt-BR" sz="2400" dirty="0"/>
              <a:t> do </a:t>
            </a:r>
            <a:r>
              <a:rPr lang="pt-BR" sz="2400" dirty="0" err="1"/>
              <a:t>Git-Hub</a:t>
            </a:r>
            <a:endParaRPr lang="pt-BR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pt-BR" sz="2400" dirty="0"/>
              <a:t>Organizações</a:t>
            </a:r>
          </a:p>
        </p:txBody>
      </p:sp>
    </p:spTree>
    <p:extLst>
      <p:ext uri="{BB962C8B-B14F-4D97-AF65-F5344CB8AC3E}">
        <p14:creationId xmlns:p14="http://schemas.microsoft.com/office/powerpoint/2010/main" val="13913202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5814B6-52EE-B9B5-ED73-132628ACB8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8F9FAD2-4CA9-1F0A-30B7-DD430CD02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Projects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54DA547-2B17-F63A-90D8-5351EE2C5C3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ctr"/>
          <a:lstStyle/>
          <a:p>
            <a:pPr marL="0" indent="0">
              <a:buNone/>
            </a:pPr>
            <a:r>
              <a:rPr lang="pt-BR" dirty="0">
                <a:cs typeface="Courier New" panose="02070309020205020404" pitchFamily="49" charset="0"/>
              </a:rPr>
              <a:t>Os projetos no </a:t>
            </a:r>
            <a:r>
              <a:rPr lang="pt-BR" dirty="0" err="1">
                <a:cs typeface="Courier New" panose="02070309020205020404" pitchFamily="49" charset="0"/>
              </a:rPr>
              <a:t>Git-Hub</a:t>
            </a:r>
            <a:r>
              <a:rPr lang="pt-BR" dirty="0">
                <a:cs typeface="Courier New" panose="02070309020205020404" pitchFamily="49" charset="0"/>
              </a:rPr>
              <a:t> são um mural que mostra o estado atual de pontos específicos de um projeto e indica as prioridades</a:t>
            </a:r>
          </a:p>
          <a:p>
            <a:pPr marL="0" indent="0">
              <a:buNone/>
            </a:pPr>
            <a:r>
              <a:rPr lang="pt-BR" dirty="0">
                <a:solidFill>
                  <a:schemeClr val="accent1"/>
                </a:solidFill>
                <a:cs typeface="Courier New" panose="02070309020205020404" pitchFamily="49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EBS-</a:t>
            </a:r>
            <a:r>
              <a:rPr lang="pt-BR" dirty="0" err="1">
                <a:solidFill>
                  <a:schemeClr val="accent1"/>
                </a:solidFill>
                <a:cs typeface="Courier New" panose="02070309020205020404" pitchFamily="49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Applications</a:t>
            </a:r>
            <a:endParaRPr lang="pt-BR" dirty="0">
              <a:solidFill>
                <a:schemeClr val="accent1"/>
              </a:solidFill>
              <a:cs typeface="Courier New" panose="02070309020205020404" pitchFamily="49" charset="0"/>
            </a:endParaRPr>
          </a:p>
        </p:txBody>
      </p:sp>
      <p:pic>
        <p:nvPicPr>
          <p:cNvPr id="7" name="Espaço Reservado para Conteúdo 6">
            <a:extLst>
              <a:ext uri="{FF2B5EF4-FFF2-40B4-BE49-F238E27FC236}">
                <a16:creationId xmlns:a16="http://schemas.microsoft.com/office/drawing/2014/main" id="{7BFECE59-34A1-0690-A19F-47494330970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023743" y="2349500"/>
            <a:ext cx="5771441" cy="3244849"/>
          </a:xfrm>
        </p:spPr>
      </p:pic>
    </p:spTree>
    <p:extLst>
      <p:ext uri="{BB962C8B-B14F-4D97-AF65-F5344CB8AC3E}">
        <p14:creationId xmlns:p14="http://schemas.microsoft.com/office/powerpoint/2010/main" val="2720941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F157ED-BA92-D188-2A9A-AA9E3F29C8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E7D48D-EF6B-DCBA-EDB8-E0FDB6A4C3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Solicitações de </a:t>
            </a:r>
            <a:r>
              <a:rPr lang="pt-BR" dirty="0" err="1"/>
              <a:t>Pull</a:t>
            </a:r>
            <a:r>
              <a:rPr lang="pt-BR" dirty="0"/>
              <a:t> e Trabalho em Equipe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25C690A-5EFA-3CBB-06FF-D087DE551C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err="1"/>
              <a:t>Git</a:t>
            </a:r>
            <a:r>
              <a:rPr lang="pt-BR" dirty="0"/>
              <a:t> &amp; </a:t>
            </a:r>
            <a:r>
              <a:rPr lang="pt-BR" dirty="0" err="1"/>
              <a:t>Git-Hub</a:t>
            </a:r>
            <a:r>
              <a:rPr lang="pt-BR"/>
              <a:t> – Aprimorando o conhecimento</a:t>
            </a:r>
          </a:p>
        </p:txBody>
      </p:sp>
    </p:spTree>
    <p:extLst>
      <p:ext uri="{BB962C8B-B14F-4D97-AF65-F5344CB8AC3E}">
        <p14:creationId xmlns:p14="http://schemas.microsoft.com/office/powerpoint/2010/main" val="41768266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77B479-E846-6A1E-5E08-DC8E2B9B4B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9B3D73-1E19-A793-F4BA-C07D7C0D4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Pull-Requests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1B85FA4-8DF9-88BD-DC7B-D729A0BFA38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ctr"/>
          <a:lstStyle/>
          <a:p>
            <a:pPr marL="0" indent="0">
              <a:buNone/>
            </a:pPr>
            <a:r>
              <a:rPr lang="pt-BR" dirty="0">
                <a:cs typeface="Courier New" panose="02070309020205020404" pitchFamily="49" charset="0"/>
              </a:rPr>
              <a:t>Em repositórios de código aberto existe a possibilidade de trabalhar em equipe desenvolvendo projetos. As </a:t>
            </a:r>
            <a:r>
              <a:rPr lang="pt-BR" dirty="0" err="1">
                <a:cs typeface="Courier New" panose="02070309020205020404" pitchFamily="49" charset="0"/>
              </a:rPr>
              <a:t>Pull-Requests</a:t>
            </a:r>
            <a:r>
              <a:rPr lang="pt-BR" dirty="0">
                <a:cs typeface="Courier New" panose="02070309020205020404" pitchFamily="49" charset="0"/>
              </a:rPr>
              <a:t> são um recurso que facilita a organização do desenvolvimento separado de funcionalidades</a:t>
            </a:r>
          </a:p>
          <a:p>
            <a:pPr marL="0" indent="0">
              <a:buNone/>
            </a:pPr>
            <a:r>
              <a:rPr lang="pt-BR" dirty="0">
                <a:solidFill>
                  <a:schemeClr val="accent1"/>
                </a:solidFill>
                <a:cs typeface="Courier New" panose="02070309020205020404" pitchFamily="49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Animações PIO RP2040</a:t>
            </a:r>
            <a:endParaRPr lang="pt-BR" dirty="0">
              <a:solidFill>
                <a:schemeClr val="accent1"/>
              </a:solidFill>
              <a:cs typeface="Courier New" panose="02070309020205020404" pitchFamily="49" charset="0"/>
            </a:endParaRPr>
          </a:p>
        </p:txBody>
      </p:sp>
      <p:pic>
        <p:nvPicPr>
          <p:cNvPr id="10" name="Espaço Reservado para Conteúdo 9">
            <a:extLst>
              <a:ext uri="{FF2B5EF4-FFF2-40B4-BE49-F238E27FC236}">
                <a16:creationId xmlns:a16="http://schemas.microsoft.com/office/drawing/2014/main" id="{F61385AC-B110-500A-E387-ADEC0F31519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481562" y="1909664"/>
            <a:ext cx="4376937" cy="4501148"/>
          </a:xfrm>
        </p:spPr>
      </p:pic>
    </p:spTree>
    <p:extLst>
      <p:ext uri="{BB962C8B-B14F-4D97-AF65-F5344CB8AC3E}">
        <p14:creationId xmlns:p14="http://schemas.microsoft.com/office/powerpoint/2010/main" val="40870953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8EF769-AB7F-EAE9-A264-1BC5BB69EE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44B0DA-9988-54E8-D65E-688883FE1F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CI/CD e Fluxos de Trabalho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F5897C6-922A-9E43-25AC-F7D9624E34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err="1"/>
              <a:t>Git</a:t>
            </a:r>
            <a:r>
              <a:rPr lang="pt-BR" dirty="0"/>
              <a:t> &amp; </a:t>
            </a:r>
            <a:r>
              <a:rPr lang="pt-BR" dirty="0" err="1"/>
              <a:t>Git-Hub</a:t>
            </a:r>
            <a:r>
              <a:rPr lang="pt-BR"/>
              <a:t> – Aprimorando o conhecimento</a:t>
            </a:r>
          </a:p>
        </p:txBody>
      </p:sp>
    </p:spTree>
    <p:extLst>
      <p:ext uri="{BB962C8B-B14F-4D97-AF65-F5344CB8AC3E}">
        <p14:creationId xmlns:p14="http://schemas.microsoft.com/office/powerpoint/2010/main" val="8513929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6FA795-A17F-B5D3-373C-25EE1ACC46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BEAC61-9F4D-907B-C083-D50E139F0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Workflows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7501348-D88C-FE87-AC73-43727D6C653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ctr"/>
          <a:lstStyle/>
          <a:p>
            <a:pPr marL="0" indent="0">
              <a:buNone/>
            </a:pPr>
            <a:r>
              <a:rPr lang="pt-BR" dirty="0">
                <a:cs typeface="Courier New" panose="02070309020205020404" pitchFamily="49" charset="0"/>
              </a:rPr>
              <a:t>O GitHub </a:t>
            </a:r>
            <a:r>
              <a:rPr lang="pt-BR" dirty="0" err="1">
                <a:cs typeface="Courier New" panose="02070309020205020404" pitchFamily="49" charset="0"/>
              </a:rPr>
              <a:t>Actions</a:t>
            </a:r>
            <a:r>
              <a:rPr lang="pt-BR" dirty="0">
                <a:cs typeface="Courier New" panose="02070309020205020404" pitchFamily="49" charset="0"/>
              </a:rPr>
              <a:t> é um ambiente baseado em containers onde é possível programar a execução de tarefas de forma automatizada através da linguagem YAML</a:t>
            </a:r>
          </a:p>
          <a:p>
            <a:pPr marL="0" indent="0">
              <a:buNone/>
            </a:pPr>
            <a:r>
              <a:rPr lang="pt-BR" dirty="0">
                <a:solidFill>
                  <a:schemeClr val="accent1"/>
                </a:solidFill>
                <a:cs typeface="Courier New" panose="02070309020205020404" pitchFamily="49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EBS-LAB</a:t>
            </a:r>
            <a:endParaRPr lang="pt-BR" dirty="0">
              <a:solidFill>
                <a:schemeClr val="accent1"/>
              </a:solidFill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pt-BR" dirty="0">
                <a:solidFill>
                  <a:schemeClr val="accent1"/>
                </a:solidFill>
                <a:cs typeface="Courier New" panose="02070309020205020404" pitchFamily="49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YAML </a:t>
            </a:r>
            <a:r>
              <a:rPr lang="pt-BR" dirty="0" err="1">
                <a:solidFill>
                  <a:schemeClr val="accent1"/>
                </a:solidFill>
                <a:cs typeface="Courier New" panose="02070309020205020404" pitchFamily="49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Templates</a:t>
            </a:r>
            <a:endParaRPr lang="pt-BR" dirty="0">
              <a:solidFill>
                <a:schemeClr val="accent1"/>
              </a:solidFill>
              <a:cs typeface="Courier New" panose="02070309020205020404" pitchFamily="49" charset="0"/>
            </a:endParaRPr>
          </a:p>
        </p:txBody>
      </p:sp>
      <p:pic>
        <p:nvPicPr>
          <p:cNvPr id="8" name="Espaço Reservado para Conteúdo 7">
            <a:extLst>
              <a:ext uri="{FF2B5EF4-FFF2-40B4-BE49-F238E27FC236}">
                <a16:creationId xmlns:a16="http://schemas.microsoft.com/office/drawing/2014/main" id="{A7A4ED02-582E-A600-5AF6-A1AAF8E1F65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5"/>
          <a:stretch>
            <a:fillRect/>
          </a:stretch>
        </p:blipFill>
        <p:spPr>
          <a:xfrm>
            <a:off x="5897857" y="2336800"/>
            <a:ext cx="5921646" cy="3327400"/>
          </a:xfrm>
        </p:spPr>
      </p:pic>
    </p:spTree>
    <p:extLst>
      <p:ext uri="{BB962C8B-B14F-4D97-AF65-F5344CB8AC3E}">
        <p14:creationId xmlns:p14="http://schemas.microsoft.com/office/powerpoint/2010/main" val="22899734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2217AC-BEBE-B6F9-94BA-583BFD1258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D8B6F8-96B1-3B32-2290-61965D75F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Badges</a:t>
            </a:r>
            <a:r>
              <a:rPr lang="pt-BR" dirty="0"/>
              <a:t> do </a:t>
            </a:r>
            <a:r>
              <a:rPr lang="pt-BR" dirty="0" err="1"/>
              <a:t>Git-Hub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CC3039F-8F63-C97C-FEDF-6FFF7D8C7C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err="1"/>
              <a:t>Git</a:t>
            </a:r>
            <a:r>
              <a:rPr lang="pt-BR" dirty="0"/>
              <a:t> &amp; </a:t>
            </a:r>
            <a:r>
              <a:rPr lang="pt-BR" dirty="0" err="1"/>
              <a:t>Git-Hub</a:t>
            </a:r>
            <a:r>
              <a:rPr lang="pt-BR"/>
              <a:t> – Aprimorando o conhecimento</a:t>
            </a:r>
          </a:p>
        </p:txBody>
      </p:sp>
    </p:spTree>
    <p:extLst>
      <p:ext uri="{BB962C8B-B14F-4D97-AF65-F5344CB8AC3E}">
        <p14:creationId xmlns:p14="http://schemas.microsoft.com/office/powerpoint/2010/main" val="266682400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53016C-F8ED-544F-24DE-961FB2CD03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AF2581-A5F0-5526-6A1C-B1E320E64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Achievements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26263F8-E9AE-3B77-3775-02FACC1EBC4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ctr"/>
          <a:lstStyle/>
          <a:p>
            <a:pPr marL="0" indent="0">
              <a:buNone/>
            </a:pPr>
            <a:r>
              <a:rPr lang="pt-BR" dirty="0">
                <a:cs typeface="Courier New" panose="02070309020205020404" pitchFamily="49" charset="0"/>
              </a:rPr>
              <a:t>As </a:t>
            </a:r>
            <a:r>
              <a:rPr lang="pt-BR" dirty="0" err="1">
                <a:cs typeface="Courier New" panose="02070309020205020404" pitchFamily="49" charset="0"/>
              </a:rPr>
              <a:t>badges</a:t>
            </a:r>
            <a:r>
              <a:rPr lang="pt-BR" dirty="0">
                <a:cs typeface="Courier New" panose="02070309020205020404" pitchFamily="49" charset="0"/>
              </a:rPr>
              <a:t> do </a:t>
            </a:r>
            <a:r>
              <a:rPr lang="pt-BR" dirty="0" err="1">
                <a:cs typeface="Courier New" panose="02070309020205020404" pitchFamily="49" charset="0"/>
              </a:rPr>
              <a:t>Git-Hub</a:t>
            </a:r>
            <a:r>
              <a:rPr lang="pt-BR" dirty="0">
                <a:cs typeface="Courier New" panose="02070309020205020404" pitchFamily="49" charset="0"/>
              </a:rPr>
              <a:t> são ícones indicativos simbólicos da experiência dos profissionais no </a:t>
            </a:r>
            <a:r>
              <a:rPr lang="pt-BR" dirty="0" err="1">
                <a:cs typeface="Courier New" panose="02070309020205020404" pitchFamily="49" charset="0"/>
              </a:rPr>
              <a:t>Git-Hub</a:t>
            </a:r>
            <a:r>
              <a:rPr lang="pt-BR" dirty="0">
                <a:cs typeface="Courier New" panose="02070309020205020404" pitchFamily="49" charset="0"/>
              </a:rPr>
              <a:t>. Elas são diversas.</a:t>
            </a:r>
            <a:endParaRPr lang="pt-BR" dirty="0">
              <a:solidFill>
                <a:schemeClr val="accent1"/>
              </a:solidFill>
              <a:cs typeface="Courier New" panose="02070309020205020404" pitchFamily="49" charset="0"/>
            </a:endParaRPr>
          </a:p>
        </p:txBody>
      </p:sp>
      <p:pic>
        <p:nvPicPr>
          <p:cNvPr id="2050" name="Picture 2" descr="100% Guide to Get Github Achievements in 2025">
            <a:extLst>
              <a:ext uri="{FF2B5EF4-FFF2-40B4-BE49-F238E27FC236}">
                <a16:creationId xmlns:a16="http://schemas.microsoft.com/office/drawing/2014/main" id="{5B5775CE-9E6D-91FE-38B7-9C09C7794903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5001" y="2552700"/>
            <a:ext cx="4740448" cy="2978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534347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210195-9C12-BE04-6AB7-1915A98E9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2800" dirty="0"/>
              <a:t>Referências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4C83346-E433-5D69-D71A-78ACB0454A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FDE5BC0-559B-494A-2D60-CE78018F70F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 anchor="t">
            <a:normAutofit/>
          </a:bodyPr>
          <a:lstStyle/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pt-BR" sz="1600" b="0" i="0" u="sng" dirty="0">
                <a:solidFill>
                  <a:schemeClr val="accent1"/>
                </a:solidFill>
                <a:effectLst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História do GitHub na Wikipedia</a:t>
            </a:r>
            <a:endParaRPr lang="pt-BR" sz="1600" b="0" i="0" dirty="0">
              <a:solidFill>
                <a:schemeClr val="accent1"/>
              </a:solidFill>
              <a:effectLst/>
            </a:endParaRP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pt-BR" sz="1600" b="0" i="0" u="sng" dirty="0">
                <a:solidFill>
                  <a:schemeClr val="accent1"/>
                </a:solidFill>
                <a:effectLst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 Blog</a:t>
            </a:r>
            <a:endParaRPr lang="pt-BR" sz="1600" b="0" i="0" dirty="0">
              <a:solidFill>
                <a:schemeClr val="accent1"/>
              </a:solidFill>
              <a:effectLst/>
            </a:endParaRP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pt-BR" sz="1600" b="0" i="0" u="sng" dirty="0">
                <a:solidFill>
                  <a:schemeClr val="accent1"/>
                </a:solidFill>
                <a:effectLst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Documentação Oficial do GitHub</a:t>
            </a:r>
            <a:endParaRPr lang="pt-BR" sz="1600" b="0" i="0" dirty="0">
              <a:solidFill>
                <a:schemeClr val="accent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7597718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B02188-8837-C91E-60DF-87872F995D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História do </a:t>
            </a:r>
            <a:r>
              <a:rPr lang="pt-BR" dirty="0" err="1"/>
              <a:t>Git-Hub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AAD4873-1C9F-D12B-9AA6-8D219D3FFF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err="1"/>
              <a:t>Git</a:t>
            </a:r>
            <a:r>
              <a:rPr lang="pt-BR" dirty="0"/>
              <a:t> e </a:t>
            </a:r>
            <a:r>
              <a:rPr lang="pt-BR" dirty="0" err="1"/>
              <a:t>Git-Hub</a:t>
            </a:r>
            <a:r>
              <a:rPr lang="pt-BR" dirty="0"/>
              <a:t> – Aprimorando o conhecimento</a:t>
            </a:r>
          </a:p>
        </p:txBody>
      </p:sp>
    </p:spTree>
    <p:extLst>
      <p:ext uri="{BB962C8B-B14F-4D97-AF65-F5344CB8AC3E}">
        <p14:creationId xmlns:p14="http://schemas.microsoft.com/office/powerpoint/2010/main" val="23355137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4573A7-25A9-AFF9-8450-02F1EBE29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História do </a:t>
            </a:r>
            <a:r>
              <a:rPr lang="pt-BR" dirty="0" err="1"/>
              <a:t>Git-Hub</a:t>
            </a:r>
            <a:endParaRPr lang="pt-BR" dirty="0"/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E2AD93A5-DEBD-0183-55A6-29A96792C55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pt-BR" b="1" dirty="0"/>
              <a:t>Fundação e Crescimento Inicial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pt-BR" dirty="0"/>
              <a:t>2008 GitHub foi fundado por Tom Preston-Werner, Chris </a:t>
            </a:r>
            <a:r>
              <a:rPr lang="pt-BR" dirty="0" err="1"/>
              <a:t>Wanstrath</a:t>
            </a:r>
            <a:r>
              <a:rPr lang="pt-BR" dirty="0"/>
              <a:t>, PJ </a:t>
            </a:r>
            <a:r>
              <a:rPr lang="pt-BR" dirty="0" err="1"/>
              <a:t>Hyett</a:t>
            </a:r>
            <a:r>
              <a:rPr lang="pt-BR" dirty="0"/>
              <a:t> e Scott </a:t>
            </a:r>
            <a:r>
              <a:rPr lang="pt-BR" dirty="0" err="1"/>
              <a:t>Chacon</a:t>
            </a:r>
            <a:r>
              <a:rPr lang="pt-BR" dirty="0"/>
              <a:t>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pt-BR" dirty="0"/>
              <a:t>2009: GitHub lançou planos pagos, permitindo que desenvolvedores privados usassem o serviço.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pt-BR" dirty="0"/>
              <a:t>2010: GitHub alcançou 1 milhão de repositórios. A plataforma começou a atrair grandes projetos de código aberto.</a:t>
            </a:r>
          </a:p>
          <a:p>
            <a:pPr>
              <a:buFont typeface="Wingdings" panose="05000000000000000000" pitchFamily="2" charset="2"/>
              <a:buChar char="Ø"/>
            </a:pPr>
            <a:endParaRPr lang="pt-BR" dirty="0"/>
          </a:p>
        </p:txBody>
      </p:sp>
      <p:sp>
        <p:nvSpPr>
          <p:cNvPr id="7" name="Espaço Reservado para Conteúdo 6">
            <a:extLst>
              <a:ext uri="{FF2B5EF4-FFF2-40B4-BE49-F238E27FC236}">
                <a16:creationId xmlns:a16="http://schemas.microsoft.com/office/drawing/2014/main" id="{0CFB390B-B72F-9B83-3472-1BD6A30AE02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pt-BR" b="1" dirty="0"/>
              <a:t>Expansão e Inovações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pt-BR" dirty="0"/>
              <a:t>2011: GitHub adicionou o GitHub Pages, permitindo que usuários hospedassem sites estáticos diretamente de seus repositórios.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pt-BR" dirty="0"/>
              <a:t>2012: GitHub alcançou 2 milhões de repositórios. A empresa também lançou o GitHub Enterprise, uma versão do GitHub para instalação em servidores corporativos.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pt-BR" dirty="0"/>
              <a:t>2013: GitHub lançou o GitHub </a:t>
            </a:r>
            <a:r>
              <a:rPr lang="pt-BR" dirty="0" err="1"/>
              <a:t>Education</a:t>
            </a:r>
            <a:r>
              <a:rPr lang="pt-BR" dirty="0"/>
              <a:t>, oferecendo recursos gratuitos para estudantes e educadores.</a:t>
            </a:r>
          </a:p>
        </p:txBody>
      </p:sp>
    </p:spTree>
    <p:extLst>
      <p:ext uri="{BB962C8B-B14F-4D97-AF65-F5344CB8AC3E}">
        <p14:creationId xmlns:p14="http://schemas.microsoft.com/office/powerpoint/2010/main" val="15564484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690263-464B-F242-4672-1D85DF1BEA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6759FA-3690-8676-C683-B8575EA87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História do </a:t>
            </a:r>
            <a:r>
              <a:rPr lang="pt-BR" dirty="0" err="1"/>
              <a:t>Git-Hub</a:t>
            </a:r>
            <a:endParaRPr lang="pt-BR" dirty="0"/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AF2496F4-02BF-74D0-890E-93029543B32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t-BR" b="1" dirty="0"/>
              <a:t>Aquisições e Crescimento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pt-BR" dirty="0"/>
              <a:t>2014: GitHub levantou US$ 250 milhões em financiamento de investidores como </a:t>
            </a:r>
            <a:r>
              <a:rPr lang="pt-BR" dirty="0" err="1"/>
              <a:t>Andreessen</a:t>
            </a:r>
            <a:r>
              <a:rPr lang="pt-BR" dirty="0"/>
              <a:t> Horowitz, valorizando a empresa em US$ 2 bilhões.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pt-BR" dirty="0"/>
              <a:t>2015: GitHub alcançou 10 milhões de usuários registrados.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pt-BR" dirty="0"/>
              <a:t>2016: GitHub lançou novas funcionalidades como o GitHub </a:t>
            </a:r>
            <a:r>
              <a:rPr lang="pt-BR" dirty="0" err="1"/>
              <a:t>Projects</a:t>
            </a:r>
            <a:r>
              <a:rPr lang="pt-BR" dirty="0"/>
              <a:t>, que adicionou funcionalidades de gerenciamento de projetos.</a:t>
            </a:r>
          </a:p>
        </p:txBody>
      </p:sp>
      <p:sp>
        <p:nvSpPr>
          <p:cNvPr id="7" name="Espaço Reservado para Conteúdo 6">
            <a:extLst>
              <a:ext uri="{FF2B5EF4-FFF2-40B4-BE49-F238E27FC236}">
                <a16:creationId xmlns:a16="http://schemas.microsoft.com/office/drawing/2014/main" id="{D75B541C-8158-B1F3-0209-4B9AED8B23B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t-BR" b="1" dirty="0"/>
              <a:t>Aquisição pela Microsoft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pt-BR" dirty="0"/>
              <a:t>2018: Microsoft anunciou a aquisição do GitHub por US$ 7,5 bilhões em ações. A aquisição foi concluída em outubro de 2018, com Nat Friedman, </a:t>
            </a:r>
            <a:r>
              <a:rPr lang="pt-BR" dirty="0" err="1"/>
              <a:t>ex-CEO</a:t>
            </a:r>
            <a:r>
              <a:rPr lang="pt-BR" dirty="0"/>
              <a:t> da </a:t>
            </a:r>
            <a:r>
              <a:rPr lang="pt-BR" dirty="0" err="1"/>
              <a:t>Xamarin</a:t>
            </a:r>
            <a:r>
              <a:rPr lang="pt-BR" dirty="0"/>
              <a:t>, assumindo como CEO do GitHub.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pt-BR" dirty="0"/>
              <a:t>2019: GitHub lançou o GitHub </a:t>
            </a:r>
            <a:r>
              <a:rPr lang="pt-BR" dirty="0" err="1"/>
              <a:t>Actions</a:t>
            </a:r>
            <a:r>
              <a:rPr lang="pt-BR" dirty="0"/>
              <a:t>, uma plataforma de CI/CD integrada que permite automação de fluxos de trabalho.</a:t>
            </a:r>
          </a:p>
          <a:p>
            <a:pPr marL="0" indent="0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509512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2A8687-3E5E-54B4-DE91-10B10CDFA8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9905CE-E425-532F-EF2A-4FF1CB5B3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História do </a:t>
            </a:r>
            <a:r>
              <a:rPr lang="pt-BR" dirty="0" err="1"/>
              <a:t>Git-Hub</a:t>
            </a:r>
            <a:endParaRPr lang="pt-BR" dirty="0"/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B8AC146F-4CB8-0B47-336A-B523BB853E2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t-BR" b="1" dirty="0"/>
              <a:t>Inovações Recentes e Expansões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pt-BR" dirty="0"/>
              <a:t>2020: GitHub lançou o </a:t>
            </a:r>
            <a:r>
              <a:rPr lang="pt-BR" dirty="0" err="1"/>
              <a:t>Codespaces</a:t>
            </a:r>
            <a:r>
              <a:rPr lang="pt-BR" dirty="0"/>
              <a:t> e também tornou repositórios privados ilimitados gratuitos para todos os usuários.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pt-BR" dirty="0"/>
              <a:t>2021: GitHub </a:t>
            </a:r>
            <a:r>
              <a:rPr lang="pt-BR" dirty="0" err="1"/>
              <a:t>Copilot</a:t>
            </a:r>
            <a:r>
              <a:rPr lang="pt-BR" dirty="0"/>
              <a:t> foi lançado em versão beta.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pt-BR" dirty="0"/>
              <a:t>2022: GitHub anunciou a disponibilidade geral do GitHub </a:t>
            </a:r>
            <a:r>
              <a:rPr lang="pt-BR" dirty="0" err="1"/>
              <a:t>Copilot</a:t>
            </a:r>
            <a:endParaRPr lang="pt-BR" dirty="0"/>
          </a:p>
          <a:p>
            <a:pPr>
              <a:buFont typeface="Wingdings" panose="05000000000000000000" pitchFamily="2" charset="2"/>
              <a:buChar char="Ø"/>
            </a:pPr>
            <a:r>
              <a:rPr lang="pt-BR" dirty="0"/>
              <a:t>2023: GitHub introduziu várias melhorias de segurança, como o </a:t>
            </a:r>
            <a:r>
              <a:rPr lang="pt-BR" dirty="0" err="1"/>
              <a:t>Dependabot</a:t>
            </a:r>
            <a:r>
              <a:rPr lang="pt-BR" dirty="0"/>
              <a:t> e alertas de segurança aprimorados.</a:t>
            </a:r>
          </a:p>
        </p:txBody>
      </p:sp>
      <p:sp>
        <p:nvSpPr>
          <p:cNvPr id="7" name="Espaço Reservado para Conteúdo 6">
            <a:extLst>
              <a:ext uri="{FF2B5EF4-FFF2-40B4-BE49-F238E27FC236}">
                <a16:creationId xmlns:a16="http://schemas.microsoft.com/office/drawing/2014/main" id="{29530FCE-A34A-1A24-F10B-B87A2855614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t-BR" b="1" dirty="0"/>
              <a:t>GitHub Hoje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pt-BR" dirty="0"/>
              <a:t>GitHub é a maior plataforma de hospedagem de código-fonte do mundo, com milhões de desenvolvedores e repositórios.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pt-BR" dirty="0"/>
              <a:t>Ele continua a inovar com novas funcionalidades e integrações, mantendo-se uma ferramenta essencial para desenvolvedores de software em todo o mundo.</a:t>
            </a:r>
          </a:p>
        </p:txBody>
      </p:sp>
    </p:spTree>
    <p:extLst>
      <p:ext uri="{BB962C8B-B14F-4D97-AF65-F5344CB8AC3E}">
        <p14:creationId xmlns:p14="http://schemas.microsoft.com/office/powerpoint/2010/main" val="13020738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6E637C-A8C4-E231-29C2-37E134A045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BFF1BD-F088-3887-B5E1-3A570CD30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Git</a:t>
            </a:r>
            <a:r>
              <a:rPr lang="pt-BR" dirty="0"/>
              <a:t> Essencial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B131AD7-7293-9729-1E0F-B1F9178341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err="1"/>
              <a:t>Git</a:t>
            </a:r>
            <a:r>
              <a:rPr lang="pt-BR" dirty="0"/>
              <a:t> e </a:t>
            </a:r>
            <a:r>
              <a:rPr lang="pt-BR" dirty="0" err="1"/>
              <a:t>Git-Hub</a:t>
            </a:r>
            <a:r>
              <a:rPr lang="pt-BR" dirty="0"/>
              <a:t> – Aprimorando o conhecimento</a:t>
            </a:r>
          </a:p>
        </p:txBody>
      </p:sp>
    </p:spTree>
    <p:extLst>
      <p:ext uri="{BB962C8B-B14F-4D97-AF65-F5344CB8AC3E}">
        <p14:creationId xmlns:p14="http://schemas.microsoft.com/office/powerpoint/2010/main" val="30419932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9FFECE-8B1B-40AD-B90E-4966724705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Git</a:t>
            </a:r>
            <a:r>
              <a:rPr lang="pt-BR" dirty="0"/>
              <a:t> - Essencial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D2A23FA-C3B2-4F4B-A8E2-DB72C4FE805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err="1"/>
              <a:t>Git</a:t>
            </a:r>
            <a:r>
              <a:rPr lang="pt-BR" dirty="0"/>
              <a:t> é uma ferramenta de versionamento de arquivos criada por </a:t>
            </a:r>
            <a:r>
              <a:rPr lang="pt-BR" b="1" dirty="0"/>
              <a:t>Linus Torvalds</a:t>
            </a:r>
          </a:p>
          <a:p>
            <a:pPr marL="0" indent="0">
              <a:buNone/>
            </a:pPr>
            <a:r>
              <a:rPr lang="pt-BR" dirty="0"/>
              <a:t>Através do </a:t>
            </a:r>
            <a:r>
              <a:rPr lang="pt-BR" dirty="0" err="1"/>
              <a:t>Git</a:t>
            </a:r>
            <a:r>
              <a:rPr lang="pt-BR" dirty="0"/>
              <a:t>, é possível criar um repositório e inicializa-lo.</a:t>
            </a:r>
          </a:p>
        </p:txBody>
      </p:sp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C99FF521-B781-483F-B810-3F4A6DC3732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188075" y="2585429"/>
            <a:ext cx="5194300" cy="2912691"/>
          </a:xfrm>
          <a:prstGeom prst="roundRect">
            <a:avLst>
              <a:gd name="adj" fmla="val 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35200919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tável">
  <a:themeElements>
    <a:clrScheme name="Citável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Citável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Citáv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TM03457503[[fn=Citável]]</Template>
  <TotalTime>830</TotalTime>
  <Words>2138</Words>
  <Application>Microsoft Office PowerPoint</Application>
  <PresentationFormat>Widescreen</PresentationFormat>
  <Paragraphs>287</Paragraphs>
  <Slides>37</Slides>
  <Notes>12</Notes>
  <HiddenSlides>0</HiddenSlides>
  <MMClips>0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37</vt:i4>
      </vt:variant>
    </vt:vector>
  </HeadingPairs>
  <TitlesOfParts>
    <vt:vector size="46" baseType="lpstr">
      <vt:lpstr>-apple-system</vt:lpstr>
      <vt:lpstr>Arial</vt:lpstr>
      <vt:lpstr>Calibri</vt:lpstr>
      <vt:lpstr>Century Gothic</vt:lpstr>
      <vt:lpstr>Consolas</vt:lpstr>
      <vt:lpstr>Courier New</vt:lpstr>
      <vt:lpstr>Wingdings</vt:lpstr>
      <vt:lpstr>Wingdings 2</vt:lpstr>
      <vt:lpstr>Citável</vt:lpstr>
      <vt:lpstr>Git &amp; Git-Hub – Aprimorando o conhecimento</vt:lpstr>
      <vt:lpstr>Thiago Sousa</vt:lpstr>
      <vt:lpstr>Ementa da Capacitação</vt:lpstr>
      <vt:lpstr>História do Git-Hub</vt:lpstr>
      <vt:lpstr>História do Git-Hub</vt:lpstr>
      <vt:lpstr>História do Git-Hub</vt:lpstr>
      <vt:lpstr>História do Git-Hub</vt:lpstr>
      <vt:lpstr>Git Essencial</vt:lpstr>
      <vt:lpstr>Git - Essencial</vt:lpstr>
      <vt:lpstr> O que é um repositório local?</vt:lpstr>
      <vt:lpstr>Git - Essencial</vt:lpstr>
      <vt:lpstr>Repositórios do Git-Hub</vt:lpstr>
      <vt:lpstr>Git-Hub</vt:lpstr>
      <vt:lpstr>Git-Hub</vt:lpstr>
      <vt:lpstr>Git-Hub</vt:lpstr>
      <vt:lpstr>Git-Hub</vt:lpstr>
      <vt:lpstr>README.md e Descrição do Repositório</vt:lpstr>
      <vt:lpstr>README.md </vt:lpstr>
      <vt:lpstr>README.md</vt:lpstr>
      <vt:lpstr>README.md</vt:lpstr>
      <vt:lpstr>README.md</vt:lpstr>
      <vt:lpstr>Vejamos agora como é feito um README.md para um bom perfil</vt:lpstr>
      <vt:lpstr>Como criar um README.md para seu Git-Hub</vt:lpstr>
      <vt:lpstr>O que não pode faltar no README de seu perfil?</vt:lpstr>
      <vt:lpstr>Git-Hub Codespaces</vt:lpstr>
      <vt:lpstr>Codespaces</vt:lpstr>
      <vt:lpstr>Issues – Problemas e Soluções</vt:lpstr>
      <vt:lpstr>Issues</vt:lpstr>
      <vt:lpstr>Projetos e Gestão de Trabalho</vt:lpstr>
      <vt:lpstr>Projects</vt:lpstr>
      <vt:lpstr>Solicitações de Pull e Trabalho em Equipe</vt:lpstr>
      <vt:lpstr>Pull-Requests</vt:lpstr>
      <vt:lpstr>CI/CD e Fluxos de Trabalho</vt:lpstr>
      <vt:lpstr>Workflows</vt:lpstr>
      <vt:lpstr>Badges do Git-Hub</vt:lpstr>
      <vt:lpstr>Achievements</vt:lpstr>
      <vt:lpstr>Referências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Git &amp; Git-Hub – Aprimorando o conhecimento</dc:title>
  <dc:creator>thiagosousa81@gmail.com</dc:creator>
  <cp:lastModifiedBy>Thiago Sousa</cp:lastModifiedBy>
  <cp:revision>25</cp:revision>
  <dcterms:created xsi:type="dcterms:W3CDTF">2025-03-13T17:53:24Z</dcterms:created>
  <dcterms:modified xsi:type="dcterms:W3CDTF">2025-04-01T16:15:06Z</dcterms:modified>
</cp:coreProperties>
</file>